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5" r:id="rId2"/>
    <p:sldId id="307" r:id="rId3"/>
    <p:sldId id="322" r:id="rId4"/>
    <p:sldId id="308" r:id="rId5"/>
    <p:sldId id="310" r:id="rId6"/>
    <p:sldId id="341" r:id="rId7"/>
    <p:sldId id="316" r:id="rId8"/>
    <p:sldId id="323" r:id="rId9"/>
    <p:sldId id="289" r:id="rId10"/>
    <p:sldId id="268" r:id="rId11"/>
    <p:sldId id="267" r:id="rId12"/>
    <p:sldId id="327" r:id="rId13"/>
    <p:sldId id="328" r:id="rId14"/>
    <p:sldId id="271" r:id="rId15"/>
    <p:sldId id="270" r:id="rId16"/>
    <p:sldId id="275" r:id="rId17"/>
    <p:sldId id="258" r:id="rId18"/>
    <p:sldId id="342" r:id="rId19"/>
    <p:sldId id="345" r:id="rId20"/>
    <p:sldId id="344" r:id="rId21"/>
    <p:sldId id="269" r:id="rId22"/>
    <p:sldId id="264" r:id="rId23"/>
    <p:sldId id="273" r:id="rId24"/>
    <p:sldId id="335" r:id="rId25"/>
    <p:sldId id="293" r:id="rId26"/>
    <p:sldId id="299" r:id="rId27"/>
    <p:sldId id="331" r:id="rId28"/>
    <p:sldId id="336" r:id="rId29"/>
    <p:sldId id="300" r:id="rId30"/>
    <p:sldId id="302" r:id="rId31"/>
    <p:sldId id="301" r:id="rId32"/>
    <p:sldId id="348"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8AA7"/>
    <a:srgbClr val="707B8E"/>
    <a:srgbClr val="FFFF99"/>
    <a:srgbClr val="008000"/>
    <a:srgbClr val="FF9900"/>
    <a:srgbClr val="FF9933"/>
    <a:srgbClr val="9933FF"/>
    <a:srgbClr val="993300"/>
    <a:srgbClr val="A50021"/>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7" d="100"/>
          <a:sy n="107" d="100"/>
        </p:scale>
        <p:origin x="-1062" y="-84"/>
      </p:cViewPr>
      <p:guideLst>
        <p:guide orient="horz" pos="2160"/>
        <p:guide pos="2880"/>
      </p:guideLst>
    </p:cSldViewPr>
  </p:slideViewPr>
  <p:notesTextViewPr>
    <p:cViewPr>
      <p:scale>
        <a:sx n="1" d="1"/>
        <a:sy n="1" d="1"/>
      </p:scale>
      <p:origin x="0" y="0"/>
    </p:cViewPr>
  </p:notesTextViewPr>
  <p:sorterViewPr>
    <p:cViewPr>
      <p:scale>
        <a:sx n="100" d="100"/>
        <a:sy n="100" d="100"/>
      </p:scale>
      <p:origin x="0" y="5742"/>
    </p:cViewPr>
  </p:sorterViewPr>
  <p:notesViewPr>
    <p:cSldViewPr>
      <p:cViewPr varScale="1">
        <p:scale>
          <a:sx n="84" d="100"/>
          <a:sy n="84" d="100"/>
        </p:scale>
        <p:origin x="-3768" y="-8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rowd\S63201\!Workgrp\Stewardship\Forest%20Health\ENTOMOLO\Health\2017%20Presentations\Forest%20Health%20General\DFB%20in%20BC%20&amp;%20WHL.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Presentations%202016\Spruce%20Beetle%20Conf\Table%20for%20SB%20Symposium_Oct%209_2016.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Presentations%202016\Spruce%20Beetle%20Conf\Table%20for%20SB%20Symposium_Oct%209_2016.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rowd\S63201\!Workgrp\Stewardship\Forest%20Health\ENTOMOLO\Health\2016%20Presentations\Forest%20Health%20General\Table%20for%20FFT%20presentation_Sep%207_2016.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b="1"/>
            </a:pPr>
            <a:r>
              <a:rPr lang="en-US" sz="2000" b="1"/>
              <a:t>Ha killed by DFB 2000-2016 in B.C.</a:t>
            </a:r>
          </a:p>
        </c:rich>
      </c:tx>
      <c:layout/>
      <c:overlay val="0"/>
    </c:title>
    <c:autoTitleDeleted val="0"/>
    <c:plotArea>
      <c:layout/>
      <c:barChart>
        <c:barDir val="col"/>
        <c:grouping val="stacked"/>
        <c:varyColors val="0"/>
        <c:ser>
          <c:idx val="0"/>
          <c:order val="0"/>
          <c:tx>
            <c:strRef>
              <c:f>'DFB 1930-2016'!$B$2</c:f>
              <c:strCache>
                <c:ptCount val="1"/>
                <c:pt idx="0">
                  <c:v>Light</c:v>
                </c:pt>
              </c:strCache>
            </c:strRef>
          </c:tx>
          <c:spPr>
            <a:solidFill>
              <a:schemeClr val="accent3">
                <a:lumMod val="75000"/>
              </a:schemeClr>
            </a:solidFill>
            <a:ln w="6350">
              <a:solidFill>
                <a:srgbClr val="9BBB59">
                  <a:lumMod val="50000"/>
                </a:srgbClr>
              </a:solidFill>
            </a:ln>
          </c:spPr>
          <c:invertIfNegative val="0"/>
          <c:cat>
            <c:numRef>
              <c:f>'DFB 1930-2016'!$A$75:$A$91</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formatCode="0">
                  <c:v>2011</c:v>
                </c:pt>
                <c:pt idx="12">
                  <c:v>2012</c:v>
                </c:pt>
                <c:pt idx="13">
                  <c:v>2013</c:v>
                </c:pt>
                <c:pt idx="14">
                  <c:v>2014</c:v>
                </c:pt>
                <c:pt idx="15">
                  <c:v>2015</c:v>
                </c:pt>
                <c:pt idx="16">
                  <c:v>2016</c:v>
                </c:pt>
              </c:numCache>
            </c:numRef>
          </c:cat>
          <c:val>
            <c:numRef>
              <c:f>'DFB 1930-2016'!$B$75:$B$91</c:f>
              <c:numCache>
                <c:formatCode>#,##0</c:formatCode>
                <c:ptCount val="17"/>
                <c:pt idx="0">
                  <c:v>5345</c:v>
                </c:pt>
                <c:pt idx="1">
                  <c:v>6805</c:v>
                </c:pt>
                <c:pt idx="2">
                  <c:v>5477</c:v>
                </c:pt>
                <c:pt idx="3">
                  <c:v>20936</c:v>
                </c:pt>
                <c:pt idx="4">
                  <c:v>28979</c:v>
                </c:pt>
                <c:pt idx="5">
                  <c:v>34980</c:v>
                </c:pt>
                <c:pt idx="6">
                  <c:v>54950.05</c:v>
                </c:pt>
                <c:pt idx="7">
                  <c:v>71485</c:v>
                </c:pt>
                <c:pt idx="8">
                  <c:v>85399</c:v>
                </c:pt>
                <c:pt idx="9">
                  <c:v>93594</c:v>
                </c:pt>
                <c:pt idx="10">
                  <c:v>12411</c:v>
                </c:pt>
                <c:pt idx="11">
                  <c:v>6821.72884056162</c:v>
                </c:pt>
                <c:pt idx="12">
                  <c:v>17537.530808808937</c:v>
                </c:pt>
                <c:pt idx="13">
                  <c:v>7373.59774914838</c:v>
                </c:pt>
                <c:pt idx="14">
                  <c:v>32644.021577503216</c:v>
                </c:pt>
                <c:pt idx="15">
                  <c:v>37885.558752984398</c:v>
                </c:pt>
                <c:pt idx="16">
                  <c:v>63295.496179941867</c:v>
                </c:pt>
              </c:numCache>
            </c:numRef>
          </c:val>
        </c:ser>
        <c:ser>
          <c:idx val="1"/>
          <c:order val="1"/>
          <c:tx>
            <c:strRef>
              <c:f>'DFB 1930-2016'!$C$2</c:f>
              <c:strCache>
                <c:ptCount val="1"/>
                <c:pt idx="0">
                  <c:v>Moderate</c:v>
                </c:pt>
              </c:strCache>
            </c:strRef>
          </c:tx>
          <c:spPr>
            <a:solidFill>
              <a:srgbClr val="FFC000"/>
            </a:solidFill>
            <a:ln w="6350">
              <a:solidFill>
                <a:srgbClr val="FF9933"/>
              </a:solidFill>
            </a:ln>
          </c:spPr>
          <c:invertIfNegative val="0"/>
          <c:cat>
            <c:numRef>
              <c:f>'DFB 1930-2016'!$A$75:$A$91</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formatCode="0">
                  <c:v>2011</c:v>
                </c:pt>
                <c:pt idx="12">
                  <c:v>2012</c:v>
                </c:pt>
                <c:pt idx="13">
                  <c:v>2013</c:v>
                </c:pt>
                <c:pt idx="14">
                  <c:v>2014</c:v>
                </c:pt>
                <c:pt idx="15">
                  <c:v>2015</c:v>
                </c:pt>
                <c:pt idx="16">
                  <c:v>2016</c:v>
                </c:pt>
              </c:numCache>
            </c:numRef>
          </c:cat>
          <c:val>
            <c:numRef>
              <c:f>'DFB 1930-2016'!$C$75:$C$91</c:f>
              <c:numCache>
                <c:formatCode>#,##0</c:formatCode>
                <c:ptCount val="17"/>
                <c:pt idx="0">
                  <c:v>6793</c:v>
                </c:pt>
                <c:pt idx="1">
                  <c:v>2794</c:v>
                </c:pt>
                <c:pt idx="2">
                  <c:v>2358</c:v>
                </c:pt>
                <c:pt idx="3">
                  <c:v>1520</c:v>
                </c:pt>
                <c:pt idx="4">
                  <c:v>3475</c:v>
                </c:pt>
                <c:pt idx="5">
                  <c:v>1584</c:v>
                </c:pt>
                <c:pt idx="6">
                  <c:v>3750.23</c:v>
                </c:pt>
                <c:pt idx="7">
                  <c:v>7682</c:v>
                </c:pt>
                <c:pt idx="8">
                  <c:v>8641</c:v>
                </c:pt>
                <c:pt idx="9">
                  <c:v>5649</c:v>
                </c:pt>
                <c:pt idx="10">
                  <c:v>2287</c:v>
                </c:pt>
                <c:pt idx="11">
                  <c:v>920</c:v>
                </c:pt>
                <c:pt idx="12">
                  <c:v>2534</c:v>
                </c:pt>
                <c:pt idx="14">
                  <c:v>4916</c:v>
                </c:pt>
                <c:pt idx="15">
                  <c:v>6723</c:v>
                </c:pt>
                <c:pt idx="16">
                  <c:v>20785</c:v>
                </c:pt>
              </c:numCache>
            </c:numRef>
          </c:val>
        </c:ser>
        <c:ser>
          <c:idx val="2"/>
          <c:order val="2"/>
          <c:tx>
            <c:strRef>
              <c:f>'DFB 1930-2016'!$D$2</c:f>
              <c:strCache>
                <c:ptCount val="1"/>
                <c:pt idx="0">
                  <c:v>Severe</c:v>
                </c:pt>
              </c:strCache>
            </c:strRef>
          </c:tx>
          <c:spPr>
            <a:solidFill>
              <a:srgbClr val="FF0000"/>
            </a:solidFill>
            <a:ln w="6350">
              <a:solidFill>
                <a:srgbClr val="C00000"/>
              </a:solidFill>
            </a:ln>
          </c:spPr>
          <c:invertIfNegative val="0"/>
          <c:cat>
            <c:numRef>
              <c:f>'DFB 1930-2016'!$A$75:$A$91</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formatCode="0">
                  <c:v>2011</c:v>
                </c:pt>
                <c:pt idx="12">
                  <c:v>2012</c:v>
                </c:pt>
                <c:pt idx="13">
                  <c:v>2013</c:v>
                </c:pt>
                <c:pt idx="14">
                  <c:v>2014</c:v>
                </c:pt>
                <c:pt idx="15">
                  <c:v>2015</c:v>
                </c:pt>
                <c:pt idx="16">
                  <c:v>2016</c:v>
                </c:pt>
              </c:numCache>
            </c:numRef>
          </c:cat>
          <c:val>
            <c:numRef>
              <c:f>'DFB 1930-2016'!$D$75:$D$91</c:f>
              <c:numCache>
                <c:formatCode>#,##0</c:formatCode>
                <c:ptCount val="17"/>
                <c:pt idx="0">
                  <c:v>1826</c:v>
                </c:pt>
                <c:pt idx="1">
                  <c:v>1794</c:v>
                </c:pt>
                <c:pt idx="2">
                  <c:v>1229</c:v>
                </c:pt>
                <c:pt idx="3">
                  <c:v>1591</c:v>
                </c:pt>
                <c:pt idx="4">
                  <c:v>542</c:v>
                </c:pt>
                <c:pt idx="5">
                  <c:v>6896</c:v>
                </c:pt>
                <c:pt idx="6">
                  <c:v>2009.31</c:v>
                </c:pt>
                <c:pt idx="7">
                  <c:v>1608</c:v>
                </c:pt>
                <c:pt idx="8">
                  <c:v>3013</c:v>
                </c:pt>
                <c:pt idx="9">
                  <c:v>1483</c:v>
                </c:pt>
                <c:pt idx="10">
                  <c:v>1090</c:v>
                </c:pt>
                <c:pt idx="11">
                  <c:v>21.740879220699998</c:v>
                </c:pt>
                <c:pt idx="12">
                  <c:v>929.68249520231905</c:v>
                </c:pt>
                <c:pt idx="13">
                  <c:v>1274.1700462445501</c:v>
                </c:pt>
                <c:pt idx="14">
                  <c:v>1920.7967803585</c:v>
                </c:pt>
                <c:pt idx="15">
                  <c:v>3018.5145682976399</c:v>
                </c:pt>
                <c:pt idx="16">
                  <c:v>6745.2365788671405</c:v>
                </c:pt>
              </c:numCache>
            </c:numRef>
          </c:val>
        </c:ser>
        <c:dLbls>
          <c:showLegendKey val="0"/>
          <c:showVal val="0"/>
          <c:showCatName val="0"/>
          <c:showSerName val="0"/>
          <c:showPercent val="0"/>
          <c:showBubbleSize val="0"/>
        </c:dLbls>
        <c:gapWidth val="50"/>
        <c:overlap val="100"/>
        <c:axId val="95850496"/>
        <c:axId val="95852032"/>
      </c:barChart>
      <c:catAx>
        <c:axId val="95850496"/>
        <c:scaling>
          <c:orientation val="minMax"/>
        </c:scaling>
        <c:delete val="0"/>
        <c:axPos val="b"/>
        <c:numFmt formatCode="General" sourceLinked="1"/>
        <c:majorTickMark val="out"/>
        <c:minorTickMark val="none"/>
        <c:tickLblPos val="nextTo"/>
        <c:txPr>
          <a:bodyPr/>
          <a:lstStyle/>
          <a:p>
            <a:pPr>
              <a:defRPr sz="1200"/>
            </a:pPr>
            <a:endParaRPr lang="en-US"/>
          </a:p>
        </c:txPr>
        <c:crossAx val="95852032"/>
        <c:crosses val="autoZero"/>
        <c:auto val="1"/>
        <c:lblAlgn val="ctr"/>
        <c:lblOffset val="100"/>
        <c:noMultiLvlLbl val="0"/>
      </c:catAx>
      <c:valAx>
        <c:axId val="95852032"/>
        <c:scaling>
          <c:orientation val="minMax"/>
        </c:scaling>
        <c:delete val="0"/>
        <c:axPos val="l"/>
        <c:majorGridlines>
          <c:spPr>
            <a:ln w="6350">
              <a:prstDash val="dash"/>
            </a:ln>
          </c:spPr>
        </c:majorGridlines>
        <c:title>
          <c:tx>
            <c:rich>
              <a:bodyPr rot="-5400000" vert="horz"/>
              <a:lstStyle/>
              <a:p>
                <a:pPr>
                  <a:defRPr sz="1200"/>
                </a:pPr>
                <a:r>
                  <a:rPr lang="en-CA" sz="1200"/>
                  <a:t>Hectares</a:t>
                </a:r>
              </a:p>
            </c:rich>
          </c:tx>
          <c:layout/>
          <c:overlay val="0"/>
        </c:title>
        <c:numFmt formatCode="#,##0" sourceLinked="1"/>
        <c:majorTickMark val="out"/>
        <c:minorTickMark val="none"/>
        <c:tickLblPos val="nextTo"/>
        <c:txPr>
          <a:bodyPr/>
          <a:lstStyle/>
          <a:p>
            <a:pPr>
              <a:defRPr sz="1200"/>
            </a:pPr>
            <a:endParaRPr lang="en-US"/>
          </a:p>
        </c:txPr>
        <c:crossAx val="95850496"/>
        <c:crosses val="autoZero"/>
        <c:crossBetween val="between"/>
      </c:valAx>
      <c:spPr>
        <a:ln>
          <a:solidFill>
            <a:schemeClr val="tx1">
              <a:tint val="75000"/>
              <a:shade val="95000"/>
              <a:satMod val="105000"/>
            </a:schemeClr>
          </a:solidFill>
        </a:ln>
      </c:spPr>
    </c:plotArea>
    <c:legend>
      <c:legendPos val="r"/>
      <c:layout>
        <c:manualLayout>
          <c:xMode val="edge"/>
          <c:yMode val="edge"/>
          <c:x val="0.36007448844568307"/>
          <c:y val="0.18587250084216661"/>
          <c:w val="0.39657461918403419"/>
          <c:h val="7.7777251310956488E-2"/>
        </c:manualLayout>
      </c:layout>
      <c:overlay val="1"/>
      <c:spPr>
        <a:solidFill>
          <a:schemeClr val="bg1"/>
        </a:solidFill>
        <a:ln>
          <a:solidFill>
            <a:schemeClr val="tx1">
              <a:tint val="75000"/>
              <a:shade val="95000"/>
              <a:satMod val="105000"/>
            </a:schemeClr>
          </a:solidFill>
        </a:ln>
      </c:spPr>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smtClean="0"/>
              <a:t>Cariboo </a:t>
            </a:r>
            <a:r>
              <a:rPr lang="en-CA" baseline="0" dirty="0" smtClean="0"/>
              <a:t>TSA’s</a:t>
            </a:r>
            <a:endParaRPr lang="en-CA" dirty="0"/>
          </a:p>
        </c:rich>
      </c:tx>
      <c:layout/>
      <c:overlay val="0"/>
    </c:title>
    <c:autoTitleDeleted val="0"/>
    <c:plotArea>
      <c:layout/>
      <c:barChart>
        <c:barDir val="col"/>
        <c:grouping val="clustered"/>
        <c:varyColors val="0"/>
        <c:ser>
          <c:idx val="0"/>
          <c:order val="0"/>
          <c:tx>
            <c:strRef>
              <c:f>'Bark beetles by TSA'!$I$26</c:f>
              <c:strCache>
                <c:ptCount val="1"/>
                <c:pt idx="0">
                  <c:v>2012</c:v>
                </c:pt>
              </c:strCache>
            </c:strRef>
          </c:tx>
          <c:spPr>
            <a:solidFill>
              <a:srgbClr val="EEECE1">
                <a:lumMod val="25000"/>
              </a:srgbClr>
            </a:solidFill>
            <a:ln w="3175">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TSA'!$I$27:$I$29</c:f>
              <c:numCache>
                <c:formatCode>#,##0</c:formatCode>
                <c:ptCount val="3"/>
                <c:pt idx="0">
                  <c:v>3344.3</c:v>
                </c:pt>
                <c:pt idx="1">
                  <c:v>1571.1</c:v>
                </c:pt>
                <c:pt idx="2">
                  <c:v>6851</c:v>
                </c:pt>
              </c:numCache>
            </c:numRef>
          </c:val>
          <c:extLst xmlns:c16r2="http://schemas.microsoft.com/office/drawing/2015/06/chart">
            <c:ext xmlns:c16="http://schemas.microsoft.com/office/drawing/2014/chart" uri="{C3380CC4-5D6E-409C-BE32-E72D297353CC}">
              <c16:uniqueId val="{00000000-87CE-4C1F-9469-4568D2384360}"/>
            </c:ext>
          </c:extLst>
        </c:ser>
        <c:ser>
          <c:idx val="1"/>
          <c:order val="1"/>
          <c:tx>
            <c:strRef>
              <c:f>'Bark beetles by TSA'!$J$26</c:f>
              <c:strCache>
                <c:ptCount val="1"/>
                <c:pt idx="0">
                  <c:v>2013</c:v>
                </c:pt>
              </c:strCache>
            </c:strRef>
          </c:tx>
          <c:spPr>
            <a:solidFill>
              <a:srgbClr val="F79646">
                <a:lumMod val="50000"/>
              </a:srgbClr>
            </a:solidFill>
            <a:ln w="3175">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TSA'!$J$27:$J$29</c:f>
              <c:numCache>
                <c:formatCode>#,##0</c:formatCode>
                <c:ptCount val="3"/>
                <c:pt idx="0">
                  <c:v>290.89999999999998</c:v>
                </c:pt>
                <c:pt idx="1">
                  <c:v>1159.5</c:v>
                </c:pt>
                <c:pt idx="2">
                  <c:v>2036.4</c:v>
                </c:pt>
              </c:numCache>
            </c:numRef>
          </c:val>
          <c:extLst xmlns:c16r2="http://schemas.microsoft.com/office/drawing/2015/06/chart">
            <c:ext xmlns:c16="http://schemas.microsoft.com/office/drawing/2014/chart" uri="{C3380CC4-5D6E-409C-BE32-E72D297353CC}">
              <c16:uniqueId val="{00000001-87CE-4C1F-9469-4568D2384360}"/>
            </c:ext>
          </c:extLst>
        </c:ser>
        <c:ser>
          <c:idx val="2"/>
          <c:order val="2"/>
          <c:tx>
            <c:strRef>
              <c:f>'Bark beetles by TSA'!$K$26</c:f>
              <c:strCache>
                <c:ptCount val="1"/>
                <c:pt idx="0">
                  <c:v>2014</c:v>
                </c:pt>
              </c:strCache>
            </c:strRef>
          </c:tx>
          <c:spPr>
            <a:solidFill>
              <a:srgbClr val="F79646">
                <a:lumMod val="75000"/>
              </a:srgbClr>
            </a:solidFill>
            <a:ln w="3175">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TSA'!$K$27:$K$29</c:f>
              <c:numCache>
                <c:formatCode>#,##0</c:formatCode>
                <c:ptCount val="3"/>
                <c:pt idx="0">
                  <c:v>3587.4</c:v>
                </c:pt>
                <c:pt idx="1">
                  <c:v>0</c:v>
                </c:pt>
                <c:pt idx="2">
                  <c:v>22298.1</c:v>
                </c:pt>
              </c:numCache>
            </c:numRef>
          </c:val>
          <c:extLst xmlns:c16r2="http://schemas.microsoft.com/office/drawing/2015/06/chart">
            <c:ext xmlns:c16="http://schemas.microsoft.com/office/drawing/2014/chart" uri="{C3380CC4-5D6E-409C-BE32-E72D297353CC}">
              <c16:uniqueId val="{00000002-87CE-4C1F-9469-4568D2384360}"/>
            </c:ext>
          </c:extLst>
        </c:ser>
        <c:ser>
          <c:idx val="3"/>
          <c:order val="3"/>
          <c:tx>
            <c:strRef>
              <c:f>'Bark beetles by TSA'!$L$26</c:f>
              <c:strCache>
                <c:ptCount val="1"/>
                <c:pt idx="0">
                  <c:v>2015</c:v>
                </c:pt>
              </c:strCache>
            </c:strRef>
          </c:tx>
          <c:spPr>
            <a:solidFill>
              <a:srgbClr val="FF9933"/>
            </a:solidFill>
            <a:ln w="3175">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TSA'!$L$27:$L$29</c:f>
              <c:numCache>
                <c:formatCode>#,##0</c:formatCode>
                <c:ptCount val="3"/>
                <c:pt idx="0">
                  <c:v>5387.9</c:v>
                </c:pt>
                <c:pt idx="1">
                  <c:v>244.6</c:v>
                </c:pt>
                <c:pt idx="2">
                  <c:v>26948.400000000001</c:v>
                </c:pt>
              </c:numCache>
            </c:numRef>
          </c:val>
          <c:extLst xmlns:c16r2="http://schemas.microsoft.com/office/drawing/2015/06/chart">
            <c:ext xmlns:c16="http://schemas.microsoft.com/office/drawing/2014/chart" uri="{C3380CC4-5D6E-409C-BE32-E72D297353CC}">
              <c16:uniqueId val="{00000003-87CE-4C1F-9469-4568D2384360}"/>
            </c:ext>
          </c:extLst>
        </c:ser>
        <c:ser>
          <c:idx val="4"/>
          <c:order val="4"/>
          <c:tx>
            <c:strRef>
              <c:f>'Bark beetles by TSA'!$M$26</c:f>
              <c:strCache>
                <c:ptCount val="1"/>
                <c:pt idx="0">
                  <c:v>2016</c:v>
                </c:pt>
              </c:strCache>
            </c:strRef>
          </c:tx>
          <c:spPr>
            <a:solidFill>
              <a:srgbClr val="FFC000"/>
            </a:solidFill>
            <a:ln w="3175">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TSA'!$M$27:$M$29</c:f>
              <c:numCache>
                <c:formatCode>#,##0.0</c:formatCode>
                <c:ptCount val="3"/>
                <c:pt idx="0">
                  <c:v>14355.740887253</c:v>
                </c:pt>
                <c:pt idx="1">
                  <c:v>1172.30259224673</c:v>
                </c:pt>
                <c:pt idx="2">
                  <c:v>53318.137849346997</c:v>
                </c:pt>
              </c:numCache>
            </c:numRef>
          </c:val>
          <c:extLst xmlns:c16r2="http://schemas.microsoft.com/office/drawing/2015/06/chart">
            <c:ext xmlns:c16="http://schemas.microsoft.com/office/drawing/2014/chart" uri="{C3380CC4-5D6E-409C-BE32-E72D297353CC}">
              <c16:uniqueId val="{00000004-87CE-4C1F-9469-4568D2384360}"/>
            </c:ext>
          </c:extLst>
        </c:ser>
        <c:dLbls>
          <c:showLegendKey val="0"/>
          <c:showVal val="0"/>
          <c:showCatName val="0"/>
          <c:showSerName val="0"/>
          <c:showPercent val="0"/>
          <c:showBubbleSize val="0"/>
        </c:dLbls>
        <c:gapWidth val="150"/>
        <c:axId val="106386944"/>
        <c:axId val="106388480"/>
      </c:barChart>
      <c:catAx>
        <c:axId val="106386944"/>
        <c:scaling>
          <c:orientation val="minMax"/>
        </c:scaling>
        <c:delete val="0"/>
        <c:axPos val="b"/>
        <c:numFmt formatCode="General" sourceLinked="1"/>
        <c:majorTickMark val="out"/>
        <c:minorTickMark val="none"/>
        <c:tickLblPos val="nextTo"/>
        <c:txPr>
          <a:bodyPr/>
          <a:lstStyle/>
          <a:p>
            <a:pPr>
              <a:defRPr sz="1100"/>
            </a:pPr>
            <a:endParaRPr lang="en-US"/>
          </a:p>
        </c:txPr>
        <c:crossAx val="106388480"/>
        <c:crosses val="autoZero"/>
        <c:auto val="1"/>
        <c:lblAlgn val="ctr"/>
        <c:lblOffset val="100"/>
        <c:noMultiLvlLbl val="0"/>
      </c:catAx>
      <c:valAx>
        <c:axId val="106388480"/>
        <c:scaling>
          <c:orientation val="minMax"/>
        </c:scaling>
        <c:delete val="0"/>
        <c:axPos val="l"/>
        <c:majorGridlines>
          <c:spPr>
            <a:ln>
              <a:prstDash val="dash"/>
            </a:ln>
          </c:spPr>
        </c:majorGridlines>
        <c:title>
          <c:tx>
            <c:rich>
              <a:bodyPr rot="-5400000" vert="horz"/>
              <a:lstStyle/>
              <a:p>
                <a:pPr>
                  <a:defRPr sz="1100"/>
                </a:pPr>
                <a:r>
                  <a:rPr lang="en-CA" sz="1100"/>
                  <a:t>Ha</a:t>
                </a:r>
              </a:p>
            </c:rich>
          </c:tx>
          <c:layout/>
          <c:overlay val="0"/>
        </c:title>
        <c:numFmt formatCode="#,##0" sourceLinked="1"/>
        <c:majorTickMark val="out"/>
        <c:minorTickMark val="none"/>
        <c:tickLblPos val="nextTo"/>
        <c:crossAx val="106386944"/>
        <c:crosses val="autoZero"/>
        <c:crossBetween val="between"/>
      </c:valAx>
    </c:plotArea>
    <c:legend>
      <c:legendPos val="r"/>
      <c:layout/>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smtClean="0"/>
              <a:t>Douglas-fir beetle in South Area</a:t>
            </a:r>
            <a:endParaRPr lang="en-CA" dirty="0"/>
          </a:p>
        </c:rich>
      </c:tx>
      <c:layout/>
      <c:overlay val="0"/>
    </c:title>
    <c:autoTitleDeleted val="0"/>
    <c:plotArea>
      <c:layout/>
      <c:barChart>
        <c:barDir val="col"/>
        <c:grouping val="clustered"/>
        <c:varyColors val="0"/>
        <c:ser>
          <c:idx val="0"/>
          <c:order val="0"/>
          <c:tx>
            <c:strRef>
              <c:f>'BBs by Region'!$G$3</c:f>
              <c:strCache>
                <c:ptCount val="1"/>
                <c:pt idx="0">
                  <c:v>2012</c:v>
                </c:pt>
              </c:strCache>
            </c:strRef>
          </c:tx>
          <c:spPr>
            <a:solidFill>
              <a:srgbClr val="EEECE1">
                <a:lumMod val="25000"/>
              </a:srgbClr>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Region'!$G$4:$G$6</c:f>
              <c:numCache>
                <c:formatCode>#,##0</c:formatCode>
                <c:ptCount val="3"/>
                <c:pt idx="0">
                  <c:v>1456.9491900278999</c:v>
                </c:pt>
                <c:pt idx="1">
                  <c:v>1315.3999999999999</c:v>
                </c:pt>
                <c:pt idx="2">
                  <c:v>11766.4</c:v>
                </c:pt>
              </c:numCache>
            </c:numRef>
          </c:val>
          <c:extLst xmlns:c16r2="http://schemas.microsoft.com/office/drawing/2015/06/chart">
            <c:ext xmlns:c16="http://schemas.microsoft.com/office/drawing/2014/chart" uri="{C3380CC4-5D6E-409C-BE32-E72D297353CC}">
              <c16:uniqueId val="{00000000-BBC0-4D98-917C-CF7D1E24B036}"/>
            </c:ext>
          </c:extLst>
        </c:ser>
        <c:ser>
          <c:idx val="1"/>
          <c:order val="1"/>
          <c:tx>
            <c:strRef>
              <c:f>'BBs by Region'!$H$3</c:f>
              <c:strCache>
                <c:ptCount val="1"/>
                <c:pt idx="0">
                  <c:v>2013</c:v>
                </c:pt>
              </c:strCache>
            </c:strRef>
          </c:tx>
          <c:spPr>
            <a:solidFill>
              <a:srgbClr val="F79646">
                <a:lumMod val="50000"/>
              </a:srgbClr>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Region'!$H$4:$H$6</c:f>
              <c:numCache>
                <c:formatCode>#,##0</c:formatCode>
                <c:ptCount val="3"/>
                <c:pt idx="0">
                  <c:v>1644.6</c:v>
                </c:pt>
                <c:pt idx="1">
                  <c:v>1603.4999999999998</c:v>
                </c:pt>
                <c:pt idx="2">
                  <c:v>3486.8</c:v>
                </c:pt>
              </c:numCache>
            </c:numRef>
          </c:val>
          <c:extLst xmlns:c16r2="http://schemas.microsoft.com/office/drawing/2015/06/chart">
            <c:ext xmlns:c16="http://schemas.microsoft.com/office/drawing/2014/chart" uri="{C3380CC4-5D6E-409C-BE32-E72D297353CC}">
              <c16:uniqueId val="{00000001-BBC0-4D98-917C-CF7D1E24B036}"/>
            </c:ext>
          </c:extLst>
        </c:ser>
        <c:ser>
          <c:idx val="2"/>
          <c:order val="2"/>
          <c:tx>
            <c:strRef>
              <c:f>'BBs by Region'!$I$3</c:f>
              <c:strCache>
                <c:ptCount val="1"/>
                <c:pt idx="0">
                  <c:v>2014</c:v>
                </c:pt>
              </c:strCache>
            </c:strRef>
          </c:tx>
          <c:spPr>
            <a:solidFill>
              <a:srgbClr val="F79646">
                <a:lumMod val="75000"/>
              </a:srgbClr>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Region'!$I$4:$I$6</c:f>
              <c:numCache>
                <c:formatCode>#,##0</c:formatCode>
                <c:ptCount val="3"/>
                <c:pt idx="0">
                  <c:v>3082</c:v>
                </c:pt>
                <c:pt idx="1">
                  <c:v>1898.6</c:v>
                </c:pt>
                <c:pt idx="2">
                  <c:v>25886</c:v>
                </c:pt>
              </c:numCache>
            </c:numRef>
          </c:val>
          <c:extLst xmlns:c16r2="http://schemas.microsoft.com/office/drawing/2015/06/chart">
            <c:ext xmlns:c16="http://schemas.microsoft.com/office/drawing/2014/chart" uri="{C3380CC4-5D6E-409C-BE32-E72D297353CC}">
              <c16:uniqueId val="{00000002-BBC0-4D98-917C-CF7D1E24B036}"/>
            </c:ext>
          </c:extLst>
        </c:ser>
        <c:ser>
          <c:idx val="3"/>
          <c:order val="3"/>
          <c:tx>
            <c:strRef>
              <c:f>'BBs by Region'!$J$3</c:f>
              <c:strCache>
                <c:ptCount val="1"/>
                <c:pt idx="0">
                  <c:v>2015</c:v>
                </c:pt>
              </c:strCache>
            </c:strRef>
          </c:tx>
          <c:spPr>
            <a:solidFill>
              <a:srgbClr val="FF9900"/>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Region'!$J$4:$J$6</c:f>
              <c:numCache>
                <c:formatCode>#,##0</c:formatCode>
                <c:ptCount val="3"/>
                <c:pt idx="0">
                  <c:v>4634.2999999999993</c:v>
                </c:pt>
                <c:pt idx="1">
                  <c:v>1476.6</c:v>
                </c:pt>
                <c:pt idx="2">
                  <c:v>32580.9</c:v>
                </c:pt>
              </c:numCache>
            </c:numRef>
          </c:val>
          <c:extLst xmlns:c16r2="http://schemas.microsoft.com/office/drawing/2015/06/chart">
            <c:ext xmlns:c16="http://schemas.microsoft.com/office/drawing/2014/chart" uri="{C3380CC4-5D6E-409C-BE32-E72D297353CC}">
              <c16:uniqueId val="{00000003-BBC0-4D98-917C-CF7D1E24B036}"/>
            </c:ext>
          </c:extLst>
        </c:ser>
        <c:ser>
          <c:idx val="4"/>
          <c:order val="4"/>
          <c:tx>
            <c:strRef>
              <c:f>'BBs by Region'!$K$3</c:f>
              <c:strCache>
                <c:ptCount val="1"/>
                <c:pt idx="0">
                  <c:v>2016</c:v>
                </c:pt>
              </c:strCache>
            </c:strRef>
          </c:tx>
          <c:spPr>
            <a:solidFill>
              <a:srgbClr val="FFC000"/>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Region'!$K$4:$K$6</c:f>
              <c:numCache>
                <c:formatCode>#,##0.0</c:formatCode>
                <c:ptCount val="3"/>
                <c:pt idx="0" formatCode="#,##0">
                  <c:v>5825.2039744919803</c:v>
                </c:pt>
                <c:pt idx="1">
                  <c:v>4578.6954508162207</c:v>
                </c:pt>
                <c:pt idx="2">
                  <c:v>68846.181328846724</c:v>
                </c:pt>
              </c:numCache>
            </c:numRef>
          </c:val>
          <c:extLst xmlns:c16r2="http://schemas.microsoft.com/office/drawing/2015/06/chart">
            <c:ext xmlns:c16="http://schemas.microsoft.com/office/drawing/2014/chart" uri="{C3380CC4-5D6E-409C-BE32-E72D297353CC}">
              <c16:uniqueId val="{00000004-BBC0-4D98-917C-CF7D1E24B036}"/>
            </c:ext>
          </c:extLst>
        </c:ser>
        <c:dLbls>
          <c:showLegendKey val="0"/>
          <c:showVal val="0"/>
          <c:showCatName val="0"/>
          <c:showSerName val="0"/>
          <c:showPercent val="0"/>
          <c:showBubbleSize val="0"/>
        </c:dLbls>
        <c:gapWidth val="50"/>
        <c:axId val="106429440"/>
        <c:axId val="106447616"/>
      </c:barChart>
      <c:catAx>
        <c:axId val="106429440"/>
        <c:scaling>
          <c:orientation val="minMax"/>
        </c:scaling>
        <c:delete val="0"/>
        <c:axPos val="b"/>
        <c:numFmt formatCode="General" sourceLinked="1"/>
        <c:majorTickMark val="out"/>
        <c:minorTickMark val="none"/>
        <c:tickLblPos val="nextTo"/>
        <c:crossAx val="106447616"/>
        <c:crosses val="autoZero"/>
        <c:auto val="1"/>
        <c:lblAlgn val="ctr"/>
        <c:lblOffset val="100"/>
        <c:noMultiLvlLbl val="0"/>
      </c:catAx>
      <c:valAx>
        <c:axId val="106447616"/>
        <c:scaling>
          <c:orientation val="minMax"/>
          <c:max val="70000"/>
        </c:scaling>
        <c:delete val="0"/>
        <c:axPos val="l"/>
        <c:majorGridlines>
          <c:spPr>
            <a:ln>
              <a:prstDash val="dash"/>
            </a:ln>
          </c:spPr>
        </c:majorGridlines>
        <c:title>
          <c:tx>
            <c:rich>
              <a:bodyPr rot="-5400000" vert="horz"/>
              <a:lstStyle/>
              <a:p>
                <a:pPr>
                  <a:defRPr/>
                </a:pPr>
                <a:r>
                  <a:rPr lang="en-CA"/>
                  <a:t>Ha affected</a:t>
                </a:r>
              </a:p>
            </c:rich>
          </c:tx>
          <c:layout/>
          <c:overlay val="0"/>
        </c:title>
        <c:numFmt formatCode="#,##0" sourceLinked="1"/>
        <c:majorTickMark val="out"/>
        <c:minorTickMark val="none"/>
        <c:tickLblPos val="nextTo"/>
        <c:crossAx val="106429440"/>
        <c:crosses val="autoZero"/>
        <c:crossBetween val="between"/>
      </c:valAx>
    </c:plotArea>
    <c:legend>
      <c:legendPos val="r"/>
      <c:layout/>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800" b="1" i="0" baseline="0">
                <a:effectLst/>
              </a:rPr>
              <a:t>Douglas-fir beetle by TSA</a:t>
            </a:r>
            <a:endParaRPr lang="en-CA">
              <a:effectLst/>
            </a:endParaRPr>
          </a:p>
        </c:rich>
      </c:tx>
      <c:layout/>
      <c:overlay val="0"/>
    </c:title>
    <c:autoTitleDeleted val="0"/>
    <c:plotArea>
      <c:layout/>
      <c:barChart>
        <c:barDir val="col"/>
        <c:grouping val="clustered"/>
        <c:varyColors val="0"/>
        <c:ser>
          <c:idx val="0"/>
          <c:order val="0"/>
          <c:tx>
            <c:strRef>
              <c:f>'Bark beetles by TSA'!$I$5</c:f>
              <c:strCache>
                <c:ptCount val="1"/>
                <c:pt idx="0">
                  <c:v>2012</c:v>
                </c:pt>
              </c:strCache>
            </c:strRef>
          </c:tx>
          <c:spPr>
            <a:solidFill>
              <a:srgbClr val="EEECE1">
                <a:lumMod val="25000"/>
              </a:srgbClr>
            </a:solidFill>
            <a:ln>
              <a:solidFill>
                <a:sysClr val="windowText" lastClr="000000">
                  <a:lumMod val="50000"/>
                  <a:lumOff val="50000"/>
                </a:sysClr>
              </a:solidFill>
            </a:ln>
          </c:spPr>
          <c:invertIfNegative val="0"/>
          <c:cat>
            <c:strRef>
              <c:f>'Bark beetles by TSA'!$A$6:$A$9</c:f>
              <c:strCache>
                <c:ptCount val="4"/>
                <c:pt idx="0">
                  <c:v>Kamloops</c:v>
                </c:pt>
                <c:pt idx="1">
                  <c:v>Lillooet</c:v>
                </c:pt>
                <c:pt idx="2">
                  <c:v>Merritt</c:v>
                </c:pt>
                <c:pt idx="3">
                  <c:v>Okanagan</c:v>
                </c:pt>
              </c:strCache>
            </c:strRef>
          </c:cat>
          <c:val>
            <c:numRef>
              <c:f>'Bark beetles by TSA'!$I$6:$I$9</c:f>
              <c:numCache>
                <c:formatCode>#,##0</c:formatCode>
                <c:ptCount val="4"/>
                <c:pt idx="0">
                  <c:v>344.18189524021</c:v>
                </c:pt>
                <c:pt idx="1">
                  <c:v>366.51940802263999</c:v>
                </c:pt>
                <c:pt idx="2">
                  <c:v>70.479106729250006</c:v>
                </c:pt>
                <c:pt idx="3">
                  <c:v>675.76878003579998</c:v>
                </c:pt>
              </c:numCache>
            </c:numRef>
          </c:val>
        </c:ser>
        <c:ser>
          <c:idx val="1"/>
          <c:order val="1"/>
          <c:tx>
            <c:strRef>
              <c:f>'Bark beetles by TSA'!$J$5</c:f>
              <c:strCache>
                <c:ptCount val="1"/>
                <c:pt idx="0">
                  <c:v>2013</c:v>
                </c:pt>
              </c:strCache>
            </c:strRef>
          </c:tx>
          <c:spPr>
            <a:solidFill>
              <a:srgbClr val="F79646">
                <a:lumMod val="50000"/>
              </a:srgbClr>
            </a:solidFill>
            <a:ln>
              <a:solidFill>
                <a:sysClr val="windowText" lastClr="000000">
                  <a:lumMod val="50000"/>
                  <a:lumOff val="50000"/>
                </a:sysClr>
              </a:solidFill>
            </a:ln>
          </c:spPr>
          <c:invertIfNegative val="0"/>
          <c:cat>
            <c:strRef>
              <c:f>'Bark beetles by TSA'!$A$6:$A$9</c:f>
              <c:strCache>
                <c:ptCount val="4"/>
                <c:pt idx="0">
                  <c:v>Kamloops</c:v>
                </c:pt>
                <c:pt idx="1">
                  <c:v>Lillooet</c:v>
                </c:pt>
                <c:pt idx="2">
                  <c:v>Merritt</c:v>
                </c:pt>
                <c:pt idx="3">
                  <c:v>Okanagan</c:v>
                </c:pt>
              </c:strCache>
            </c:strRef>
          </c:cat>
          <c:val>
            <c:numRef>
              <c:f>'Bark beetles by TSA'!$J$6:$J$9</c:f>
              <c:numCache>
                <c:formatCode>#,##0</c:formatCode>
                <c:ptCount val="4"/>
                <c:pt idx="0">
                  <c:v>236.4</c:v>
                </c:pt>
                <c:pt idx="1">
                  <c:v>436.7</c:v>
                </c:pt>
                <c:pt idx="2">
                  <c:v>65.3</c:v>
                </c:pt>
                <c:pt idx="3">
                  <c:v>906.2</c:v>
                </c:pt>
              </c:numCache>
            </c:numRef>
          </c:val>
        </c:ser>
        <c:ser>
          <c:idx val="2"/>
          <c:order val="2"/>
          <c:tx>
            <c:strRef>
              <c:f>'Bark beetles by TSA'!$K$5</c:f>
              <c:strCache>
                <c:ptCount val="1"/>
                <c:pt idx="0">
                  <c:v>2014</c:v>
                </c:pt>
              </c:strCache>
            </c:strRef>
          </c:tx>
          <c:spPr>
            <a:solidFill>
              <a:srgbClr val="F79646">
                <a:lumMod val="75000"/>
              </a:srgbClr>
            </a:solidFill>
            <a:ln>
              <a:solidFill>
                <a:sysClr val="windowText" lastClr="000000">
                  <a:lumMod val="50000"/>
                  <a:lumOff val="50000"/>
                </a:sysClr>
              </a:solidFill>
            </a:ln>
          </c:spPr>
          <c:invertIfNegative val="0"/>
          <c:cat>
            <c:strRef>
              <c:f>'Bark beetles by TSA'!$A$6:$A$9</c:f>
              <c:strCache>
                <c:ptCount val="4"/>
                <c:pt idx="0">
                  <c:v>Kamloops</c:v>
                </c:pt>
                <c:pt idx="1">
                  <c:v>Lillooet</c:v>
                </c:pt>
                <c:pt idx="2">
                  <c:v>Merritt</c:v>
                </c:pt>
                <c:pt idx="3">
                  <c:v>Okanagan</c:v>
                </c:pt>
              </c:strCache>
            </c:strRef>
          </c:cat>
          <c:val>
            <c:numRef>
              <c:f>'Bark beetles by TSA'!$K$6:$K$9</c:f>
              <c:numCache>
                <c:formatCode>#,##0</c:formatCode>
                <c:ptCount val="4"/>
                <c:pt idx="0">
                  <c:v>273.2</c:v>
                </c:pt>
                <c:pt idx="1">
                  <c:v>1785.6</c:v>
                </c:pt>
                <c:pt idx="2">
                  <c:v>225.8</c:v>
                </c:pt>
                <c:pt idx="3">
                  <c:v>797.4</c:v>
                </c:pt>
              </c:numCache>
            </c:numRef>
          </c:val>
        </c:ser>
        <c:ser>
          <c:idx val="3"/>
          <c:order val="3"/>
          <c:tx>
            <c:strRef>
              <c:f>'Bark beetles by TSA'!$L$5</c:f>
              <c:strCache>
                <c:ptCount val="1"/>
                <c:pt idx="0">
                  <c:v>2015</c:v>
                </c:pt>
              </c:strCache>
            </c:strRef>
          </c:tx>
          <c:spPr>
            <a:solidFill>
              <a:srgbClr val="FF9900"/>
            </a:solidFill>
            <a:ln>
              <a:solidFill>
                <a:sysClr val="windowText" lastClr="000000">
                  <a:lumMod val="50000"/>
                  <a:lumOff val="50000"/>
                </a:sysClr>
              </a:solidFill>
            </a:ln>
          </c:spPr>
          <c:invertIfNegative val="0"/>
          <c:cat>
            <c:strRef>
              <c:f>'Bark beetles by TSA'!$A$6:$A$9</c:f>
              <c:strCache>
                <c:ptCount val="4"/>
                <c:pt idx="0">
                  <c:v>Kamloops</c:v>
                </c:pt>
                <c:pt idx="1">
                  <c:v>Lillooet</c:v>
                </c:pt>
                <c:pt idx="2">
                  <c:v>Merritt</c:v>
                </c:pt>
                <c:pt idx="3">
                  <c:v>Okanagan</c:v>
                </c:pt>
              </c:strCache>
            </c:strRef>
          </c:cat>
          <c:val>
            <c:numRef>
              <c:f>'Bark beetles by TSA'!$L$6:$L$9</c:f>
              <c:numCache>
                <c:formatCode>#,##0</c:formatCode>
                <c:ptCount val="4"/>
                <c:pt idx="0">
                  <c:v>842.8</c:v>
                </c:pt>
                <c:pt idx="1">
                  <c:v>2092.1</c:v>
                </c:pt>
                <c:pt idx="2">
                  <c:v>394</c:v>
                </c:pt>
                <c:pt idx="3">
                  <c:v>1305.4000000000001</c:v>
                </c:pt>
              </c:numCache>
            </c:numRef>
          </c:val>
        </c:ser>
        <c:ser>
          <c:idx val="4"/>
          <c:order val="4"/>
          <c:tx>
            <c:strRef>
              <c:f>'Bark beetles by TSA'!$M$5</c:f>
              <c:strCache>
                <c:ptCount val="1"/>
                <c:pt idx="0">
                  <c:v>2016</c:v>
                </c:pt>
              </c:strCache>
            </c:strRef>
          </c:tx>
          <c:spPr>
            <a:solidFill>
              <a:srgbClr val="FFC000"/>
            </a:solidFill>
            <a:ln>
              <a:solidFill>
                <a:sysClr val="windowText" lastClr="000000">
                  <a:lumMod val="50000"/>
                  <a:lumOff val="50000"/>
                </a:sysClr>
              </a:solidFill>
            </a:ln>
          </c:spPr>
          <c:invertIfNegative val="0"/>
          <c:cat>
            <c:strRef>
              <c:f>'Bark beetles by TSA'!$A$6:$A$9</c:f>
              <c:strCache>
                <c:ptCount val="4"/>
                <c:pt idx="0">
                  <c:v>Kamloops</c:v>
                </c:pt>
                <c:pt idx="1">
                  <c:v>Lillooet</c:v>
                </c:pt>
                <c:pt idx="2">
                  <c:v>Merritt</c:v>
                </c:pt>
                <c:pt idx="3">
                  <c:v>Okanagan</c:v>
                </c:pt>
              </c:strCache>
            </c:strRef>
          </c:cat>
          <c:val>
            <c:numRef>
              <c:f>'Bark beetles by TSA'!$M$6:$M$9</c:f>
              <c:numCache>
                <c:formatCode>#,##0</c:formatCode>
                <c:ptCount val="4"/>
                <c:pt idx="0">
                  <c:v>1517.40032261841</c:v>
                </c:pt>
                <c:pt idx="1">
                  <c:v>1621.23363713556</c:v>
                </c:pt>
                <c:pt idx="2">
                  <c:v>1052.18418881108</c:v>
                </c:pt>
                <c:pt idx="3">
                  <c:v>1634.38582592693</c:v>
                </c:pt>
              </c:numCache>
            </c:numRef>
          </c:val>
        </c:ser>
        <c:dLbls>
          <c:showLegendKey val="0"/>
          <c:showVal val="0"/>
          <c:showCatName val="0"/>
          <c:showSerName val="0"/>
          <c:showPercent val="0"/>
          <c:showBubbleSize val="0"/>
        </c:dLbls>
        <c:gapWidth val="150"/>
        <c:axId val="112608000"/>
        <c:axId val="112609536"/>
      </c:barChart>
      <c:catAx>
        <c:axId val="112608000"/>
        <c:scaling>
          <c:orientation val="minMax"/>
        </c:scaling>
        <c:delete val="0"/>
        <c:axPos val="b"/>
        <c:numFmt formatCode="0" sourceLinked="1"/>
        <c:majorTickMark val="out"/>
        <c:minorTickMark val="none"/>
        <c:tickLblPos val="nextTo"/>
        <c:txPr>
          <a:bodyPr/>
          <a:lstStyle/>
          <a:p>
            <a:pPr>
              <a:defRPr sz="1100"/>
            </a:pPr>
            <a:endParaRPr lang="en-US"/>
          </a:p>
        </c:txPr>
        <c:crossAx val="112609536"/>
        <c:crosses val="autoZero"/>
        <c:auto val="1"/>
        <c:lblAlgn val="ctr"/>
        <c:lblOffset val="100"/>
        <c:noMultiLvlLbl val="0"/>
      </c:catAx>
      <c:valAx>
        <c:axId val="112609536"/>
        <c:scaling>
          <c:orientation val="minMax"/>
        </c:scaling>
        <c:delete val="0"/>
        <c:axPos val="l"/>
        <c:majorGridlines>
          <c:spPr>
            <a:ln>
              <a:prstDash val="dash"/>
            </a:ln>
          </c:spPr>
        </c:majorGridlines>
        <c:title>
          <c:tx>
            <c:rich>
              <a:bodyPr rot="-5400000" vert="horz"/>
              <a:lstStyle/>
              <a:p>
                <a:pPr>
                  <a:defRPr sz="1100"/>
                </a:pPr>
                <a:r>
                  <a:rPr lang="en-CA" sz="1100"/>
                  <a:t>Ha</a:t>
                </a:r>
              </a:p>
            </c:rich>
          </c:tx>
          <c:layout/>
          <c:overlay val="0"/>
        </c:title>
        <c:numFmt formatCode="#,##0" sourceLinked="1"/>
        <c:majorTickMark val="out"/>
        <c:minorTickMark val="none"/>
        <c:tickLblPos val="nextTo"/>
        <c:crossAx val="112608000"/>
        <c:crosses val="autoZero"/>
        <c:crossBetween val="between"/>
      </c:valAx>
    </c:plotArea>
    <c:legend>
      <c:legendPos val="r"/>
      <c:layout/>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F12E560-E808-4B68-86D1-5C9B35CFF0D0}" type="datetimeFigureOut">
              <a:rPr lang="en-CA" smtClean="0"/>
              <a:t>2017-09-22</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0A4AC88-557A-4645-A6E4-BDEE90D6EC45}" type="slidenum">
              <a:rPr lang="en-CA" smtClean="0"/>
              <a:t>‹#›</a:t>
            </a:fld>
            <a:endParaRPr lang="en-CA"/>
          </a:p>
        </p:txBody>
      </p:sp>
    </p:spTree>
    <p:extLst>
      <p:ext uri="{BB962C8B-B14F-4D97-AF65-F5344CB8AC3E}">
        <p14:creationId xmlns:p14="http://schemas.microsoft.com/office/powerpoint/2010/main" val="3739164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100" dirty="0">
                <a:latin typeface="Arial" panose="020B0604020202020204" pitchFamily="34" charset="0"/>
                <a:cs typeface="Arial" panose="020B0604020202020204" pitchFamily="34" charset="0"/>
              </a:rPr>
              <a:t>Douglas-fir beetle experiences periodic, rather eruptive outbreaks throughout the range of Douglas-fir in B.C.  Outbreaks are more common and widespread in the interior and typically last 5-6 years.</a:t>
            </a:r>
          </a:p>
          <a:p>
            <a:endParaRPr lang="en-CA" sz="1100" dirty="0">
              <a:latin typeface="Arial" panose="020B0604020202020204" pitchFamily="34" charset="0"/>
              <a:cs typeface="Arial" panose="020B0604020202020204" pitchFamily="34" charset="0"/>
            </a:endParaRPr>
          </a:p>
          <a:p>
            <a:r>
              <a:rPr lang="en-CA" sz="1100" dirty="0">
                <a:latin typeface="Arial" panose="020B0604020202020204" pitchFamily="34" charset="0"/>
                <a:cs typeface="Arial" panose="020B0604020202020204" pitchFamily="34" charset="0"/>
              </a:rPr>
              <a:t>The current DFB outbreak cycle is showing more concentrated, severe areas of attack throughout the range of the outbreak.</a:t>
            </a:r>
          </a:p>
          <a:p>
            <a:endParaRPr lang="en-CA" sz="1100" dirty="0"/>
          </a:p>
        </p:txBody>
      </p:sp>
      <p:sp>
        <p:nvSpPr>
          <p:cNvPr id="4" name="Slide Number Placeholder 3"/>
          <p:cNvSpPr>
            <a:spLocks noGrp="1"/>
          </p:cNvSpPr>
          <p:nvPr>
            <p:ph type="sldNum" sz="quarter" idx="10"/>
          </p:nvPr>
        </p:nvSpPr>
        <p:spPr/>
        <p:txBody>
          <a:bodyPr/>
          <a:lstStyle/>
          <a:p>
            <a:fld id="{3063CB79-7862-4CE7-971D-BDE1631165D9}" type="slidenum">
              <a:rPr lang="en-CA" smtClean="0"/>
              <a:t>5</a:t>
            </a:fld>
            <a:endParaRPr lang="en-CA"/>
          </a:p>
        </p:txBody>
      </p:sp>
    </p:spTree>
    <p:extLst>
      <p:ext uri="{BB962C8B-B14F-4D97-AF65-F5344CB8AC3E}">
        <p14:creationId xmlns:p14="http://schemas.microsoft.com/office/powerpoint/2010/main" val="1293759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CA" dirty="0">
                <a:latin typeface="Arial" panose="020B0604020202020204" pitchFamily="34" charset="0"/>
                <a:cs typeface="Arial" panose="020B0604020202020204" pitchFamily="34" charset="0"/>
              </a:rPr>
              <a:t>The majority of burnt area is in Douglas-fir forests.</a:t>
            </a:r>
          </a:p>
          <a:p>
            <a:pPr>
              <a:spcAft>
                <a:spcPts val="1200"/>
              </a:spcAft>
            </a:pPr>
            <a:r>
              <a:rPr lang="en-CA" dirty="0">
                <a:latin typeface="Arial" panose="020B0604020202020204" pitchFamily="34" charset="0"/>
                <a:cs typeface="Arial" panose="020B0604020202020204" pitchFamily="34" charset="0"/>
              </a:rPr>
              <a:t>Burn severity must be compared to </a:t>
            </a:r>
            <a:r>
              <a:rPr lang="en-CA"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Hazard Rating</a:t>
            </a:r>
            <a:r>
              <a:rPr lang="en-CA" dirty="0">
                <a:latin typeface="Arial" panose="020B0604020202020204" pitchFamily="34" charset="0"/>
                <a:cs typeface="Arial" panose="020B0604020202020204" pitchFamily="34" charset="0"/>
              </a:rPr>
              <a:t> maps to assist in prioritization process.</a:t>
            </a:r>
          </a:p>
          <a:p>
            <a:pPr>
              <a:spcAft>
                <a:spcPts val="1200"/>
              </a:spcAft>
            </a:pPr>
            <a:r>
              <a:rPr lang="en-CA" dirty="0">
                <a:latin typeface="Arial" panose="020B0604020202020204" pitchFamily="34" charset="0"/>
                <a:cs typeface="Arial" panose="020B0604020202020204" pitchFamily="34" charset="0"/>
              </a:rPr>
              <a:t>Current DFB locations must be compared to burn severity – some DFB within fire perimeter, other populations in green wood.</a:t>
            </a:r>
          </a:p>
          <a:p>
            <a:endParaRPr lang="en-CA" dirty="0"/>
          </a:p>
        </p:txBody>
      </p:sp>
      <p:sp>
        <p:nvSpPr>
          <p:cNvPr id="4" name="Slide Number Placeholder 3"/>
          <p:cNvSpPr>
            <a:spLocks noGrp="1"/>
          </p:cNvSpPr>
          <p:nvPr>
            <p:ph type="sldNum" sz="quarter" idx="10"/>
          </p:nvPr>
        </p:nvSpPr>
        <p:spPr/>
        <p:txBody>
          <a:bodyPr/>
          <a:lstStyle/>
          <a:p>
            <a:fld id="{B7713D3B-6EB6-4B5A-9E49-121C67A283A9}" type="slidenum">
              <a:rPr lang="en-CA" smtClean="0"/>
              <a:t>6</a:t>
            </a:fld>
            <a:endParaRPr lang="en-CA"/>
          </a:p>
        </p:txBody>
      </p:sp>
    </p:spTree>
    <p:extLst>
      <p:ext uri="{BB962C8B-B14F-4D97-AF65-F5344CB8AC3E}">
        <p14:creationId xmlns:p14="http://schemas.microsoft.com/office/powerpoint/2010/main" val="2938074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1737" indent="-271737">
              <a:spcAft>
                <a:spcPts val="611"/>
              </a:spcAft>
              <a:buFont typeface="Arial" panose="020B0604020202020204" pitchFamily="34" charset="0"/>
              <a:buChar char="•"/>
            </a:pPr>
            <a:r>
              <a:rPr lang="en-CA" sz="1300" dirty="0" smtClean="0">
                <a:latin typeface="Arial" panose="020B0604020202020204" pitchFamily="34" charset="0"/>
                <a:cs typeface="Arial" panose="020B0604020202020204" pitchFamily="34" charset="0"/>
              </a:rPr>
              <a:t>wind/snow </a:t>
            </a:r>
            <a:r>
              <a:rPr lang="en-CA" sz="1300" dirty="0">
                <a:latin typeface="Arial" panose="020B0604020202020204" pitchFamily="34" charset="0"/>
                <a:cs typeface="Arial" panose="020B0604020202020204" pitchFamily="34" charset="0"/>
              </a:rPr>
              <a:t>events that cause breakage or blowdown in </a:t>
            </a:r>
            <a:r>
              <a:rPr lang="en-CA" sz="1300" dirty="0" err="1">
                <a:latin typeface="Arial" panose="020B0604020202020204" pitchFamily="34" charset="0"/>
                <a:cs typeface="Arial" panose="020B0604020202020204" pitchFamily="34" charset="0"/>
              </a:rPr>
              <a:t>Df</a:t>
            </a:r>
            <a:r>
              <a:rPr lang="en-CA" sz="1300" dirty="0">
                <a:latin typeface="Arial" panose="020B0604020202020204" pitchFamily="34" charset="0"/>
                <a:cs typeface="Arial" panose="020B0604020202020204" pitchFamily="34" charset="0"/>
              </a:rPr>
              <a:t>, </a:t>
            </a:r>
            <a:r>
              <a:rPr lang="en-CA" sz="1300" dirty="0" err="1">
                <a:latin typeface="Arial" panose="020B0604020202020204" pitchFamily="34" charset="0"/>
                <a:cs typeface="Arial" panose="020B0604020202020204" pitchFamily="34" charset="0"/>
              </a:rPr>
              <a:t>Sx</a:t>
            </a:r>
            <a:r>
              <a:rPr lang="en-CA" sz="1300" dirty="0">
                <a:latin typeface="Arial" panose="020B0604020202020204" pitchFamily="34" charset="0"/>
                <a:cs typeface="Arial" panose="020B0604020202020204" pitchFamily="34" charset="0"/>
              </a:rPr>
              <a:t> or </a:t>
            </a:r>
            <a:r>
              <a:rPr lang="en-CA" sz="1300" dirty="0" err="1">
                <a:latin typeface="Arial" panose="020B0604020202020204" pitchFamily="34" charset="0"/>
                <a:cs typeface="Arial" panose="020B0604020202020204" pitchFamily="34" charset="0"/>
              </a:rPr>
              <a:t>Bl</a:t>
            </a:r>
            <a:endParaRPr lang="en-CA" sz="1300" dirty="0">
              <a:latin typeface="Arial" panose="020B0604020202020204" pitchFamily="34" charset="0"/>
              <a:cs typeface="Arial" panose="020B0604020202020204" pitchFamily="34" charset="0"/>
            </a:endParaRPr>
          </a:p>
          <a:p>
            <a:pPr marL="271737" indent="-271737">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unseasonal weather (early spring, hotter, colder)</a:t>
            </a:r>
          </a:p>
          <a:p>
            <a:pPr marL="271737" indent="-271737">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drought </a:t>
            </a:r>
            <a:r>
              <a:rPr lang="en-CA" sz="1300" dirty="0" smtClean="0">
                <a:latin typeface="Arial" panose="020B0604020202020204" pitchFamily="34" charset="0"/>
                <a:cs typeface="Arial" panose="020B0604020202020204" pitchFamily="34" charset="0"/>
              </a:rPr>
              <a:t>events</a:t>
            </a:r>
          </a:p>
          <a:p>
            <a:pPr marL="271737" indent="-271737">
              <a:spcAft>
                <a:spcPts val="611"/>
              </a:spcAft>
              <a:buFont typeface="Arial" panose="020B0604020202020204" pitchFamily="34" charset="0"/>
              <a:buChar char="•"/>
            </a:pPr>
            <a:r>
              <a:rPr lang="en-CA" sz="1300" dirty="0" smtClean="0">
                <a:latin typeface="Arial" panose="020B0604020202020204" pitchFamily="34" charset="0"/>
                <a:cs typeface="Arial" panose="020B0604020202020204" pitchFamily="34" charset="0"/>
              </a:rPr>
              <a:t>FIRE scorch</a:t>
            </a:r>
            <a:endParaRPr lang="en-CA" sz="1300" dirty="0">
              <a:latin typeface="Arial" panose="020B0604020202020204" pitchFamily="34" charset="0"/>
              <a:cs typeface="Arial" panose="020B0604020202020204" pitchFamily="34" charset="0"/>
            </a:endParaRPr>
          </a:p>
          <a:p>
            <a:pPr>
              <a:spcAft>
                <a:spcPts val="611"/>
              </a:spcAft>
            </a:pPr>
            <a:endParaRPr lang="en-CA" sz="1300" dirty="0" smtClean="0">
              <a:latin typeface="Arial" panose="020B0604020202020204" pitchFamily="34" charset="0"/>
              <a:cs typeface="Arial" panose="020B0604020202020204" pitchFamily="34" charset="0"/>
            </a:endParaRPr>
          </a:p>
          <a:p>
            <a:pPr>
              <a:spcAft>
                <a:spcPts val="611"/>
              </a:spcAft>
            </a:pPr>
            <a:r>
              <a:rPr lang="en-CA" sz="1300" b="1" dirty="0" smtClean="0">
                <a:latin typeface="Arial" panose="020B0604020202020204" pitchFamily="34" charset="0"/>
                <a:cs typeface="Arial" panose="020B0604020202020204" pitchFamily="34" charset="0"/>
              </a:rPr>
              <a:t>All conditions have been met.</a:t>
            </a:r>
            <a:endParaRPr lang="en-CA" sz="1300" b="1" dirty="0">
              <a:latin typeface="Arial" panose="020B0604020202020204" pitchFamily="34" charset="0"/>
              <a:cs typeface="Arial" panose="020B0604020202020204" pitchFamily="34" charset="0"/>
            </a:endParaRPr>
          </a:p>
          <a:p>
            <a:pPr>
              <a:spcAft>
                <a:spcPts val="611"/>
              </a:spcAft>
            </a:pPr>
            <a:endParaRPr lang="en-CA" sz="1300" dirty="0">
              <a:latin typeface="Arial" panose="020B0604020202020204" pitchFamily="34" charset="0"/>
              <a:cs typeface="Arial" panose="020B0604020202020204" pitchFamily="34" charset="0"/>
            </a:endParaRPr>
          </a:p>
          <a:p>
            <a:pPr marL="285718" indent="-285718">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Snow could recede from trap trees earlier in the spring (with changing climates) allowing Douglas-fir beetles to emerge &amp; fly earlier.</a:t>
            </a:r>
          </a:p>
          <a:p>
            <a:pPr marL="285718" indent="-285718">
              <a:spcAft>
                <a:spcPts val="611"/>
              </a:spcAft>
              <a:buFont typeface="Arial" panose="020B0604020202020204" pitchFamily="34" charset="0"/>
              <a:buChar char="•"/>
            </a:pPr>
            <a:r>
              <a:rPr lang="en-CA" sz="1300" b="1" dirty="0">
                <a:latin typeface="Arial" panose="020B0604020202020204" pitchFamily="34" charset="0"/>
                <a:cs typeface="Arial" panose="020B0604020202020204" pitchFamily="34" charset="0"/>
              </a:rPr>
              <a:t>NB.</a:t>
            </a:r>
            <a:r>
              <a:rPr lang="en-CA" sz="1300" dirty="0">
                <a:latin typeface="Arial" panose="020B0604020202020204" pitchFamily="34" charset="0"/>
                <a:cs typeface="Arial" panose="020B0604020202020204" pitchFamily="34" charset="0"/>
              </a:rPr>
              <a:t> When using trap trees as control – be attentive to these early, warm spring seasons and ensure all trap trees are removed from sites prior to adult emergence.</a:t>
            </a:r>
          </a:p>
          <a:p>
            <a:pPr marL="285718" indent="-285718">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Warmer, longer summers could allow for a more pronounced and damaging second flight of fir beetle.</a:t>
            </a:r>
          </a:p>
          <a:p>
            <a:pPr marL="271737" indent="-271737">
              <a:spcAft>
                <a:spcPts val="611"/>
              </a:spcAft>
              <a:buFont typeface="Arial" panose="020B0604020202020204" pitchFamily="34" charset="0"/>
              <a:buChar char="•"/>
            </a:pPr>
            <a:endParaRPr lang="en-CA" sz="1300" dirty="0">
              <a:latin typeface="Arial" panose="020B0604020202020204" pitchFamily="34" charset="0"/>
              <a:cs typeface="Arial" panose="020B0604020202020204" pitchFamily="34" charset="0"/>
            </a:endParaRPr>
          </a:p>
          <a:p>
            <a:endParaRPr lang="en-CA"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87146E4-7847-483F-8492-43D677F6694D}" type="slidenum">
              <a:rPr lang="en-CA" smtClean="0"/>
              <a:t>8</a:t>
            </a:fld>
            <a:endParaRPr lang="en-CA"/>
          </a:p>
        </p:txBody>
      </p:sp>
      <p:sp>
        <p:nvSpPr>
          <p:cNvPr id="7" name="Date Placeholder 6"/>
          <p:cNvSpPr>
            <a:spLocks noGrp="1"/>
          </p:cNvSpPr>
          <p:nvPr>
            <p:ph type="dt" idx="11"/>
          </p:nvPr>
        </p:nvSpPr>
        <p:spPr/>
        <p:txBody>
          <a:bodyPr/>
          <a:lstStyle/>
          <a:p>
            <a:fld id="{69E45E58-C1B1-40F9-B938-BF7FD5E3CE3C}" type="datetime1">
              <a:rPr lang="en-CA" smtClean="0"/>
              <a:t>2017-09-22</a:t>
            </a:fld>
            <a:endParaRPr lang="en-CA"/>
          </a:p>
        </p:txBody>
      </p:sp>
      <p:sp>
        <p:nvSpPr>
          <p:cNvPr id="8" name="Footer Placeholder 7"/>
          <p:cNvSpPr>
            <a:spLocks noGrp="1"/>
          </p:cNvSpPr>
          <p:nvPr>
            <p:ph type="ftr" sz="quarter" idx="12"/>
          </p:nvPr>
        </p:nvSpPr>
        <p:spPr/>
        <p:txBody>
          <a:bodyPr/>
          <a:lstStyle/>
          <a:p>
            <a:r>
              <a:rPr lang="en-CA"/>
              <a:t>Insects &amp; Climate Adaptation Workshop</a:t>
            </a:r>
          </a:p>
        </p:txBody>
      </p:sp>
      <p:sp>
        <p:nvSpPr>
          <p:cNvPr id="5" name="Header Placeholder 4"/>
          <p:cNvSpPr>
            <a:spLocks noGrp="1"/>
          </p:cNvSpPr>
          <p:nvPr>
            <p:ph type="hdr" sz="quarter" idx="13"/>
          </p:nvPr>
        </p:nvSpPr>
        <p:spPr/>
        <p:txBody>
          <a:bodyPr/>
          <a:lstStyle/>
          <a:p>
            <a:r>
              <a:rPr lang="en-CA"/>
              <a:t>Forest Health &amp; Drought</a:t>
            </a:r>
          </a:p>
        </p:txBody>
      </p:sp>
    </p:spTree>
    <p:extLst>
      <p:ext uri="{BB962C8B-B14F-4D97-AF65-F5344CB8AC3E}">
        <p14:creationId xmlns:p14="http://schemas.microsoft.com/office/powerpoint/2010/main" val="3972036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p:sp>
      <p:sp>
        <p:nvSpPr>
          <p:cNvPr id="62467" name="Rectangle 3"/>
          <p:cNvSpPr>
            <a:spLocks noGrp="1" noChangeArrowheads="1"/>
          </p:cNvSpPr>
          <p:nvPr>
            <p:ph type="body" idx="1"/>
          </p:nvPr>
        </p:nvSpPr>
        <p:spPr bwMode="auto">
          <a:xfrm>
            <a:off x="934720" y="4415790"/>
            <a:ext cx="5140960" cy="4183380"/>
          </a:xfrm>
          <a:prstGeom prst="rect">
            <a:avLst/>
          </a:prstGeom>
          <a:noFill/>
          <a:ln w="12700">
            <a:miter lim="800000"/>
            <a:headEnd/>
            <a:tailEnd/>
          </a:ln>
        </p:spPr>
        <p:txBody>
          <a:bodyPr/>
          <a:lstStyle/>
          <a:p>
            <a:r>
              <a:rPr lang="en-GB"/>
              <a:t>The adult attacks in the spring and lays eggs generally in may and June</a:t>
            </a:r>
          </a:p>
        </p:txBody>
      </p:sp>
    </p:spTree>
    <p:extLst>
      <p:ext uri="{BB962C8B-B14F-4D97-AF65-F5344CB8AC3E}">
        <p14:creationId xmlns:p14="http://schemas.microsoft.com/office/powerpoint/2010/main" val="767470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20A4AC88-557A-4645-A6E4-BDEE90D6EC45}" type="slidenum">
              <a:rPr lang="en-CA" smtClean="0"/>
              <a:t>10</a:t>
            </a:fld>
            <a:endParaRPr lang="en-CA"/>
          </a:p>
        </p:txBody>
      </p:sp>
    </p:spTree>
    <p:extLst>
      <p:ext uri="{BB962C8B-B14F-4D97-AF65-F5344CB8AC3E}">
        <p14:creationId xmlns:p14="http://schemas.microsoft.com/office/powerpoint/2010/main" val="2014628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CA" b="1" dirty="0">
                <a:latin typeface="Arial" panose="020B0604020202020204" pitchFamily="34" charset="0"/>
                <a:cs typeface="Arial" panose="020B0604020202020204" pitchFamily="34" charset="0"/>
              </a:rPr>
              <a:t>Bark beetle attack</a:t>
            </a:r>
            <a:r>
              <a:rPr lang="en-CA" dirty="0">
                <a:latin typeface="Arial" panose="020B0604020202020204" pitchFamily="34" charset="0"/>
                <a:cs typeface="Arial" panose="020B0604020202020204" pitchFamily="34" charset="0"/>
              </a:rPr>
              <a:t> – bark beetles will infest recently fire-killed trees and fire-scarred trees that are still alive.  These beetles have the potential to move onto and attack healthy, live trees.</a:t>
            </a:r>
          </a:p>
          <a:p>
            <a:pPr lvl="0"/>
            <a:endParaRPr lang="en-CA" dirty="0">
              <a:latin typeface="Arial" panose="020B0604020202020204" pitchFamily="34" charset="0"/>
              <a:cs typeface="Arial" panose="020B0604020202020204" pitchFamily="34" charset="0"/>
            </a:endParaRPr>
          </a:p>
          <a:p>
            <a:pPr lvl="0"/>
            <a:r>
              <a:rPr lang="en-CA" b="1" dirty="0">
                <a:latin typeface="Arial" panose="020B0604020202020204" pitchFamily="34" charset="0"/>
                <a:cs typeface="Arial" panose="020B0604020202020204" pitchFamily="34" charset="0"/>
              </a:rPr>
              <a:t>Secondary bark beetles – </a:t>
            </a:r>
            <a:r>
              <a:rPr lang="en-CA" dirty="0">
                <a:latin typeface="Arial" panose="020B0604020202020204" pitchFamily="34" charset="0"/>
                <a:cs typeface="Arial" panose="020B0604020202020204" pitchFamily="34" charset="0"/>
              </a:rPr>
              <a:t>there are numerous bark beetles that do not attack and kill healthy trees but are attracted to trees under attack by primary bark beetles (e.g. Douglas-fir beetle), stressed or recently killed trees.  Boles symptoms are similar to Douglas-fir beetle so identification must be verified by checking under the bark.  These beetles seldom build to numbers that can pose a threat to green healthy trees. </a:t>
            </a:r>
          </a:p>
          <a:p>
            <a:pPr lvl="0"/>
            <a:endParaRPr lang="en-CA" dirty="0">
              <a:latin typeface="Arial" panose="020B0604020202020204" pitchFamily="34" charset="0"/>
              <a:cs typeface="Arial" panose="020B0604020202020204" pitchFamily="34" charset="0"/>
            </a:endParaRPr>
          </a:p>
          <a:p>
            <a:pPr lvl="0"/>
            <a:r>
              <a:rPr lang="en-CA" b="1" dirty="0">
                <a:latin typeface="Arial" panose="020B0604020202020204" pitchFamily="34" charset="0"/>
                <a:cs typeface="Arial" panose="020B0604020202020204" pitchFamily="34" charset="0"/>
              </a:rPr>
              <a:t>Woodborer, ambrosia beetle and wood wasp damage</a:t>
            </a:r>
            <a:r>
              <a:rPr lang="en-CA" dirty="0">
                <a:latin typeface="Arial" panose="020B0604020202020204" pitchFamily="34" charset="0"/>
                <a:cs typeface="Arial" panose="020B0604020202020204" pitchFamily="34" charset="0"/>
              </a:rPr>
              <a:t> – these insects damage the sapwood portion of burnt trees.  Trees must be severely stressed or dead for these insects to attack.  Bole symptoms include reddish boring dust (woodborers) or white sawdust (ambrosia beetles).  These bole symptoms could be mistaken for bark beetle attacks so verification must be done.  These insects will </a:t>
            </a:r>
            <a:r>
              <a:rPr lang="en-CA" b="1" dirty="0">
                <a:latin typeface="Arial" panose="020B0604020202020204" pitchFamily="34" charset="0"/>
                <a:cs typeface="Arial" panose="020B0604020202020204" pitchFamily="34" charset="0"/>
              </a:rPr>
              <a:t>NOT</a:t>
            </a:r>
            <a:r>
              <a:rPr lang="en-CA" dirty="0">
                <a:latin typeface="Arial" panose="020B0604020202020204" pitchFamily="34" charset="0"/>
                <a:cs typeface="Arial" panose="020B0604020202020204" pitchFamily="34" charset="0"/>
              </a:rPr>
              <a:t> affect living, vigorous trees.</a:t>
            </a:r>
          </a:p>
          <a:p>
            <a:endParaRPr lang="en-CA" dirty="0"/>
          </a:p>
        </p:txBody>
      </p:sp>
      <p:sp>
        <p:nvSpPr>
          <p:cNvPr id="4" name="Slide Number Placeholder 3"/>
          <p:cNvSpPr>
            <a:spLocks noGrp="1"/>
          </p:cNvSpPr>
          <p:nvPr>
            <p:ph type="sldNum" sz="quarter" idx="10"/>
          </p:nvPr>
        </p:nvSpPr>
        <p:spPr/>
        <p:txBody>
          <a:bodyPr/>
          <a:lstStyle/>
          <a:p>
            <a:fld id="{20A4AC88-557A-4645-A6E4-BDEE90D6EC45}" type="slidenum">
              <a:rPr lang="en-CA" smtClean="0"/>
              <a:t>29</a:t>
            </a:fld>
            <a:endParaRPr lang="en-CA"/>
          </a:p>
        </p:txBody>
      </p:sp>
    </p:spTree>
    <p:extLst>
      <p:ext uri="{BB962C8B-B14F-4D97-AF65-F5344CB8AC3E}">
        <p14:creationId xmlns:p14="http://schemas.microsoft.com/office/powerpoint/2010/main" val="1642173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31</a:t>
            </a:fld>
            <a:endParaRPr lang="en-CA"/>
          </a:p>
        </p:txBody>
      </p:sp>
      <p:sp>
        <p:nvSpPr>
          <p:cNvPr id="5" name="Header Placeholder 4"/>
          <p:cNvSpPr>
            <a:spLocks noGrp="1"/>
          </p:cNvSpPr>
          <p:nvPr>
            <p:ph type="hdr" sz="quarter" idx="11"/>
          </p:nvPr>
        </p:nvSpPr>
        <p:spPr/>
        <p:txBody>
          <a:bodyPr/>
          <a:lstStyle/>
          <a:p>
            <a:pPr>
              <a:defRPr/>
            </a:pPr>
            <a:r>
              <a:rPr lang="en-CA"/>
              <a:t>DFB survey and management</a:t>
            </a:r>
          </a:p>
        </p:txBody>
      </p:sp>
      <p:sp>
        <p:nvSpPr>
          <p:cNvPr id="6" name="Date Placeholder 5"/>
          <p:cNvSpPr>
            <a:spLocks noGrp="1"/>
          </p:cNvSpPr>
          <p:nvPr>
            <p:ph type="dt" idx="12"/>
          </p:nvPr>
        </p:nvSpPr>
        <p:spPr/>
        <p:txBody>
          <a:bodyPr/>
          <a:lstStyle/>
          <a:p>
            <a:pPr>
              <a:defRPr/>
            </a:pPr>
            <a:endParaRPr lang="en-CA"/>
          </a:p>
        </p:txBody>
      </p:sp>
      <p:sp>
        <p:nvSpPr>
          <p:cNvPr id="7" name="Footer Placeholder 6"/>
          <p:cNvSpPr>
            <a:spLocks noGrp="1"/>
          </p:cNvSpPr>
          <p:nvPr>
            <p:ph type="ftr" sz="quarter" idx="13"/>
          </p:nvPr>
        </p:nvSpPr>
        <p:spPr/>
        <p:txBody>
          <a:bodyPr/>
          <a:lstStyle/>
          <a:p>
            <a:pPr>
              <a:defRPr/>
            </a:pPr>
            <a:r>
              <a:rPr lang="en-CA"/>
              <a:t>Cranbrook April 2016</a:t>
            </a:r>
          </a:p>
        </p:txBody>
      </p:sp>
    </p:spTree>
    <p:extLst>
      <p:ext uri="{BB962C8B-B14F-4D97-AF65-F5344CB8AC3E}">
        <p14:creationId xmlns:p14="http://schemas.microsoft.com/office/powerpoint/2010/main" val="1900125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8F77B4C-1538-4702-B652-AE836306DE00}" type="datetimeFigureOut">
              <a:rPr lang="en-CA" smtClean="0"/>
              <a:t>2017-09-22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43782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F77B4C-1538-4702-B652-AE836306DE00}" type="datetimeFigureOut">
              <a:rPr lang="en-CA" smtClean="0"/>
              <a:t>2017-09-22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4104711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F77B4C-1538-4702-B652-AE836306DE00}" type="datetimeFigureOut">
              <a:rPr lang="en-CA" smtClean="0"/>
              <a:t>2017-09-22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274693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18F77B4C-1538-4702-B652-AE836306DE00}" type="datetimeFigureOut">
              <a:rPr lang="en-CA" smtClean="0"/>
              <a:t>2017-09-22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152098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18F77B4C-1538-4702-B652-AE836306DE00}" type="datetimeFigureOut">
              <a:rPr lang="en-CA" smtClean="0"/>
              <a:t>2017-09-22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4217286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8F77B4C-1538-4702-B652-AE836306DE00}" type="datetimeFigureOut">
              <a:rPr lang="en-CA" smtClean="0"/>
              <a:t>2017-09-22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282441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77B4C-1538-4702-B652-AE836306DE00}" type="datetimeFigureOut">
              <a:rPr lang="en-CA" smtClean="0"/>
              <a:t>2017-09-22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335430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F77B4C-1538-4702-B652-AE836306DE00}" type="datetimeFigureOut">
              <a:rPr lang="en-CA" smtClean="0"/>
              <a:t>2017-09-22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11551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F77B4C-1538-4702-B652-AE836306DE00}" type="datetimeFigureOut">
              <a:rPr lang="en-CA" smtClean="0"/>
              <a:t>2017-09-22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3039708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F77B4C-1538-4702-B652-AE836306DE00}" type="datetimeFigureOut">
              <a:rPr lang="en-CA" smtClean="0"/>
              <a:t>2017-09-22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710888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F77B4C-1538-4702-B652-AE836306DE00}" type="datetimeFigureOut">
              <a:rPr lang="en-CA" smtClean="0"/>
              <a:t>2017-09-22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24A4149-2D70-4718-B104-CD0CEEC3DBA2}" type="slidenum">
              <a:rPr lang="en-CA" smtClean="0"/>
              <a:t>‹#›</a:t>
            </a:fld>
            <a:endParaRPr lang="en-CA"/>
          </a:p>
        </p:txBody>
      </p:sp>
    </p:spTree>
    <p:extLst>
      <p:ext uri="{BB962C8B-B14F-4D97-AF65-F5344CB8AC3E}">
        <p14:creationId xmlns:p14="http://schemas.microsoft.com/office/powerpoint/2010/main" val="204037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F77B4C-1538-4702-B652-AE836306DE00}" type="datetimeFigureOut">
              <a:rPr lang="en-CA" smtClean="0"/>
              <a:t>2017-09-22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4A4149-2D70-4718-B104-CD0CEEC3DBA2}" type="slidenum">
              <a:rPr lang="en-CA" smtClean="0"/>
              <a:t>‹#›</a:t>
            </a:fld>
            <a:endParaRPr lang="en-CA"/>
          </a:p>
        </p:txBody>
      </p:sp>
    </p:spTree>
    <p:extLst>
      <p:ext uri="{BB962C8B-B14F-4D97-AF65-F5344CB8AC3E}">
        <p14:creationId xmlns:p14="http://schemas.microsoft.com/office/powerpoint/2010/main" val="3770462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chart" Target="../charts/chart1.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2.xml"/><Relationship Id="rId7" Type="http://schemas.microsoft.com/office/2007/relationships/hdphoto" Target="../media/hdphoto4.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tiff"/><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jpeg"/><Relationship Id="rId5" Type="http://schemas.microsoft.com/office/2007/relationships/hdphoto" Target="../media/hdphoto5.wdp"/><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24.jpeg"/><Relationship Id="rId4" Type="http://schemas.microsoft.com/office/2007/relationships/hdphoto" Target="../media/hdphoto6.wdp"/></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jpeg"/><Relationship Id="rId7" Type="http://schemas.microsoft.com/office/2007/relationships/hdphoto" Target="../media/hdphoto9.wdp"/><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8.wdp"/><Relationship Id="rId10" Type="http://schemas.openxmlformats.org/officeDocument/2006/relationships/image" Target="../media/image31.jpeg"/><Relationship Id="rId4" Type="http://schemas.openxmlformats.org/officeDocument/2006/relationships/image" Target="../media/image28.png"/><Relationship Id="rId9" Type="http://schemas.microsoft.com/office/2007/relationships/hdphoto" Target="../media/hdphoto10.wdp"/></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0.jpeg"/><Relationship Id="rId1" Type="http://schemas.openxmlformats.org/officeDocument/2006/relationships/slideLayout" Target="../slideLayouts/slideLayout7.xml"/><Relationship Id="rId6" Type="http://schemas.microsoft.com/office/2007/relationships/hdphoto" Target="../media/hdphoto12.wdp"/><Relationship Id="rId5" Type="http://schemas.openxmlformats.org/officeDocument/2006/relationships/image" Target="../media/image43.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tiff"/><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8.jpeg"/><Relationship Id="rId1" Type="http://schemas.openxmlformats.org/officeDocument/2006/relationships/slideLayout" Target="../slideLayouts/slideLayout7.xml"/><Relationship Id="rId5" Type="http://schemas.microsoft.com/office/2007/relationships/hdphoto" Target="../media/hdphoto14.wdp"/><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4.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image" Target="../media/image53.jpe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18.wdp"/><Relationship Id="rId5" Type="http://schemas.openxmlformats.org/officeDocument/2006/relationships/image" Target="../media/image62.png"/><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6.jpeg"/><Relationship Id="rId7" Type="http://schemas.microsoft.com/office/2007/relationships/hdphoto" Target="../media/hdphoto20.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microsoft.com/office/2007/relationships/hdphoto" Target="../media/hdphoto19.wdp"/></Relationships>
</file>

<file path=ppt/slides/_rels/slide32.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extBox 1"/>
          <p:cNvSpPr txBox="1"/>
          <p:nvPr/>
        </p:nvSpPr>
        <p:spPr>
          <a:xfrm>
            <a:off x="827584" y="646572"/>
            <a:ext cx="7200799" cy="1138773"/>
          </a:xfrm>
          <a:prstGeom prst="rect">
            <a:avLst/>
          </a:prstGeom>
          <a:noFill/>
        </p:spPr>
        <p:txBody>
          <a:bodyPr wrap="square" rtlCol="0">
            <a:spAutoFit/>
          </a:bodyPr>
          <a:lstStyle/>
          <a:p>
            <a:pPr algn="ctr"/>
            <a:r>
              <a:rPr lang="en-CA" sz="3400" b="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Wildfire </a:t>
            </a:r>
            <a:r>
              <a:rPr lang="en-CA" sz="3400" b="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a:t>
            </a:r>
            <a:r>
              <a:rPr lang="en-CA" sz="3400" b="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beetle: risk </a:t>
            </a:r>
            <a:r>
              <a:rPr lang="en-CA" sz="3400" b="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a:t>
            </a:r>
            <a:r>
              <a:rPr lang="en-CA" sz="3400" b="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a:t>
            </a:r>
            <a:endParaRPr lang="en-CA" sz="3400" b="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3738" y="1785345"/>
            <a:ext cx="3275817" cy="4951620"/>
          </a:xfrm>
          <a:prstGeom prst="rect">
            <a:avLst/>
          </a:prstGeom>
          <a:ln>
            <a:solidFill>
              <a:schemeClr val="tx1">
                <a:lumMod val="65000"/>
                <a:lumOff val="35000"/>
              </a:schemeClr>
            </a:solidFill>
          </a:ln>
          <a:effectLst>
            <a:outerShdw blurRad="50800" dist="63500" dir="2700000" algn="tl" rotWithShape="0">
              <a:prstClr val="black">
                <a:alpha val="60000"/>
              </a:prstClr>
            </a:outerShdw>
          </a:effectLst>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92750" y="3573016"/>
            <a:ext cx="4283968" cy="2828966"/>
          </a:xfrm>
          <a:prstGeom prst="rect">
            <a:avLst/>
          </a:prstGeom>
          <a:ln>
            <a:solidFill>
              <a:schemeClr val="tx1">
                <a:lumMod val="65000"/>
                <a:lumOff val="35000"/>
              </a:schemeClr>
            </a:solidFill>
          </a:ln>
          <a:effectLst>
            <a:outerShdw blurRad="50800" dist="63500" dir="2700000" algn="tl" rotWithShape="0">
              <a:prstClr val="black">
                <a:alpha val="60000"/>
              </a:prstClr>
            </a:outerShdw>
          </a:effectLst>
        </p:spPr>
      </p:pic>
      <p:sp>
        <p:nvSpPr>
          <p:cNvPr id="5" name="TextBox 4"/>
          <p:cNvSpPr txBox="1"/>
          <p:nvPr/>
        </p:nvSpPr>
        <p:spPr>
          <a:xfrm>
            <a:off x="2264991" y="2128273"/>
            <a:ext cx="4577507" cy="1200329"/>
          </a:xfrm>
          <a:prstGeom prst="rect">
            <a:avLst/>
          </a:prstGeom>
          <a:noFill/>
        </p:spPr>
        <p:txBody>
          <a:bodyPr wrap="square" rtlCol="0">
            <a:spAutoFit/>
          </a:bodyPr>
          <a:lstStyle/>
          <a:p>
            <a:pPr algn="ctr"/>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Lorraine Maclauchlan</a:t>
            </a:r>
          </a:p>
          <a:p>
            <a:pPr algn="ctr"/>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Thompson Okanagan/Cariboo Regional Entomologist</a:t>
            </a:r>
          </a:p>
        </p:txBody>
      </p:sp>
    </p:spTree>
    <p:extLst>
      <p:ext uri="{BB962C8B-B14F-4D97-AF65-F5344CB8AC3E}">
        <p14:creationId xmlns:p14="http://schemas.microsoft.com/office/powerpoint/2010/main" val="407691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b="24593"/>
          <a:stretch/>
        </p:blipFill>
        <p:spPr>
          <a:xfrm>
            <a:off x="475312" y="2058880"/>
            <a:ext cx="8392741" cy="4746538"/>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3" name="TextBox 2"/>
          <p:cNvSpPr txBox="1"/>
          <p:nvPr/>
        </p:nvSpPr>
        <p:spPr>
          <a:xfrm>
            <a:off x="1691680" y="188640"/>
            <a:ext cx="5625258" cy="584775"/>
          </a:xfrm>
          <a:prstGeom prst="rect">
            <a:avLst/>
          </a:prstGeom>
          <a:noFill/>
        </p:spPr>
        <p:txBody>
          <a:bodyPr wrap="none" rtlCol="0">
            <a:spAutoFit/>
          </a:bodyPr>
          <a:lstStyle/>
          <a:p>
            <a:pPr>
              <a:spcAft>
                <a:spcPts val="600"/>
              </a:spcAft>
            </a:pPr>
            <a:r>
              <a:rPr lang="en-CA" sz="3200" b="1"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worst case scenario . . .</a:t>
            </a:r>
            <a:endParaRPr lang="en-CA" sz="2800" b="1" dirty="0">
              <a:solidFill>
                <a:srgbClr val="996633"/>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 xmlns:a16="http://schemas.microsoft.com/office/drawing/2014/main" id="{F8D0A5CC-8518-475E-8734-E1EEBE05FE85}"/>
              </a:ext>
            </a:extLst>
          </p:cNvPr>
          <p:cNvSpPr/>
          <p:nvPr/>
        </p:nvSpPr>
        <p:spPr>
          <a:xfrm>
            <a:off x="395536" y="852465"/>
            <a:ext cx="8480150" cy="1143903"/>
          </a:xfrm>
          <a:prstGeom prst="rect">
            <a:avLst/>
          </a:prstGeom>
        </p:spPr>
        <p:txBody>
          <a:bodyPr wrap="square">
            <a:spAutoFit/>
          </a:bodyPr>
          <a:lstStyle/>
          <a:p>
            <a:pPr>
              <a:spcAft>
                <a:spcPts val="1000"/>
              </a:spcAft>
            </a:pPr>
            <a:r>
              <a:rPr lang="en-CA" sz="3000" dirty="0" smtClean="0">
                <a:latin typeface="Arial" panose="020B0604020202020204" pitchFamily="34" charset="0"/>
                <a:cs typeface="Arial" panose="020B0604020202020204" pitchFamily="34" charset="0"/>
              </a:rPr>
              <a:t>Numerous and extensive wildfires in Douglas-fir</a:t>
            </a:r>
          </a:p>
          <a:p>
            <a:pPr>
              <a:spcAft>
                <a:spcPts val="1000"/>
              </a:spcAft>
            </a:pPr>
            <a:r>
              <a:rPr lang="en-CA" sz="3000" dirty="0" smtClean="0">
                <a:latin typeface="Arial" panose="020B0604020202020204" pitchFamily="34" charset="0"/>
                <a:cs typeface="Arial" panose="020B0604020202020204" pitchFamily="34" charset="0"/>
              </a:rPr>
              <a:t>Pre-existing Douglas-fir beetle activity (outbreak)</a:t>
            </a:r>
            <a:endParaRPr lang="en-CA" sz="30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Effect>
                      <a14:colorTemperature colorTemp="7200"/>
                    </a14:imgEffect>
                  </a14:imgLayer>
                </a14:imgProps>
              </a:ext>
              <a:ext uri="{28A0092B-C50C-407E-A947-70E740481C1C}">
                <a14:useLocalDpi xmlns:a14="http://schemas.microsoft.com/office/drawing/2010/main"/>
              </a:ext>
            </a:extLst>
          </a:blip>
          <a:srcRect b="24588"/>
          <a:stretch/>
        </p:blipFill>
        <p:spPr>
          <a:xfrm>
            <a:off x="475312" y="2062202"/>
            <a:ext cx="8400374" cy="4751174"/>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6" name="Rectangle 5">
            <a:extLst>
              <a:ext uri="{FF2B5EF4-FFF2-40B4-BE49-F238E27FC236}">
                <a16:creationId xmlns="" xmlns:a16="http://schemas.microsoft.com/office/drawing/2014/main" id="{F8D0A5CC-8518-475E-8734-E1EEBE05FE85}"/>
              </a:ext>
            </a:extLst>
          </p:cNvPr>
          <p:cNvSpPr/>
          <p:nvPr/>
        </p:nvSpPr>
        <p:spPr>
          <a:xfrm>
            <a:off x="1215231" y="4155751"/>
            <a:ext cx="6840760" cy="553998"/>
          </a:xfrm>
          <a:prstGeom prst="rect">
            <a:avLst/>
          </a:prstGeom>
        </p:spPr>
        <p:txBody>
          <a:bodyPr wrap="square">
            <a:spAutoFit/>
          </a:bodyPr>
          <a:lstStyle/>
          <a:p>
            <a:pPr algn="ctr">
              <a:spcAft>
                <a:spcPts val="1000"/>
              </a:spcAft>
            </a:pP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is the </a:t>
            </a:r>
            <a:r>
              <a:rPr lang="en-CA" sz="3000"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worst case scenario</a:t>
            </a: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CA" sz="3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410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l="13910" t="15177" r="5832"/>
          <a:stretch/>
        </p:blipFill>
        <p:spPr>
          <a:xfrm rot="5400000">
            <a:off x="3033464" y="710954"/>
            <a:ext cx="6858001" cy="5436095"/>
          </a:xfrm>
          <a:prstGeom prst="rect">
            <a:avLst/>
          </a:prstGeom>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b="6849"/>
          <a:stretch/>
        </p:blipFill>
        <p:spPr>
          <a:xfrm rot="5400000">
            <a:off x="-1069908" y="1033397"/>
            <a:ext cx="6858000" cy="4791206"/>
          </a:xfrm>
          <a:prstGeom prst="rect">
            <a:avLst/>
          </a:prstGeom>
        </p:spPr>
      </p:pic>
      <p:cxnSp>
        <p:nvCxnSpPr>
          <p:cNvPr id="7" name="Straight Connector 6"/>
          <p:cNvCxnSpPr/>
          <p:nvPr/>
        </p:nvCxnSpPr>
        <p:spPr>
          <a:xfrm>
            <a:off x="4754695" y="-1"/>
            <a:ext cx="0" cy="685800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691680" y="188640"/>
            <a:ext cx="5625258" cy="584775"/>
          </a:xfrm>
          <a:prstGeom prst="rect">
            <a:avLst/>
          </a:prstGeom>
          <a:noFill/>
        </p:spPr>
        <p:txBody>
          <a:bodyPr wrap="none" rtlCol="0">
            <a:spAutoFit/>
          </a:bodyPr>
          <a:lstStyle/>
          <a:p>
            <a:pPr>
              <a:spcAft>
                <a:spcPts val="600"/>
              </a:spcAft>
            </a:pPr>
            <a:r>
              <a:rPr lang="en-CA" sz="3200" b="1" dirty="0" smtClean="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worst case scenario . . .</a:t>
            </a:r>
            <a:endParaRPr lang="en-CA" sz="2800" b="1" dirty="0">
              <a:solidFill>
                <a:srgbClr val="FFFF66"/>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 xmlns:a16="http://schemas.microsoft.com/office/drawing/2014/main" id="{F8D0A5CC-8518-475E-8734-E1EEBE05FE85}"/>
              </a:ext>
            </a:extLst>
          </p:cNvPr>
          <p:cNvSpPr/>
          <p:nvPr/>
        </p:nvSpPr>
        <p:spPr>
          <a:xfrm>
            <a:off x="323528" y="1052736"/>
            <a:ext cx="4320480" cy="4298613"/>
          </a:xfrm>
          <a:prstGeom prst="rect">
            <a:avLst/>
          </a:prstGeom>
        </p:spPr>
        <p:txBody>
          <a:bodyPr wrap="square">
            <a:spAutoFit/>
          </a:bodyPr>
          <a:lstStyle/>
          <a:p>
            <a:pPr>
              <a:spcAft>
                <a:spcPts val="2000"/>
              </a:spcAft>
            </a:pP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Area burned exceeds harvest capacity.</a:t>
            </a:r>
          </a:p>
          <a:p>
            <a:pPr>
              <a:spcAft>
                <a:spcPts val="2000"/>
              </a:spcAft>
            </a:pP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Salvage priorities for burnt wood </a:t>
            </a:r>
            <a:r>
              <a:rPr lang="en-CA" sz="3000" i="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versus</a:t>
            </a: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DFB infestations.</a:t>
            </a:r>
          </a:p>
          <a:p>
            <a:pPr>
              <a:spcAft>
                <a:spcPts val="2000"/>
              </a:spcAft>
            </a:pP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Short time window for fire salvage &amp; maximum DFB extraction.</a:t>
            </a:r>
            <a:endParaRPr lang="en-CA" sz="3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Rectangle 9">
            <a:extLst>
              <a:ext uri="{FF2B5EF4-FFF2-40B4-BE49-F238E27FC236}">
                <a16:creationId xmlns="" xmlns:a16="http://schemas.microsoft.com/office/drawing/2014/main" id="{F8D0A5CC-8518-475E-8734-E1EEBE05FE85}"/>
              </a:ext>
            </a:extLst>
          </p:cNvPr>
          <p:cNvSpPr/>
          <p:nvPr/>
        </p:nvSpPr>
        <p:spPr>
          <a:xfrm>
            <a:off x="4849176" y="1052736"/>
            <a:ext cx="4320480" cy="4298613"/>
          </a:xfrm>
          <a:prstGeom prst="rect">
            <a:avLst/>
          </a:prstGeom>
        </p:spPr>
        <p:txBody>
          <a:bodyPr wrap="square">
            <a:spAutoFit/>
          </a:bodyPr>
          <a:lstStyle/>
          <a:p>
            <a:pPr>
              <a:spcAft>
                <a:spcPts val="2000"/>
              </a:spcAft>
            </a:pPr>
            <a:r>
              <a:rPr lang="en-CA" sz="3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attack expanding in green wood</a:t>
            </a: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a:spcAft>
                <a:spcPts val="2000"/>
              </a:spcAft>
            </a:pP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will colonize burnt areas in 2018 and further expand. </a:t>
            </a:r>
          </a:p>
          <a:p>
            <a:pPr>
              <a:spcAft>
                <a:spcPts val="2000"/>
              </a:spcAft>
            </a:pPr>
            <a:r>
              <a:rPr lang="en-CA" sz="3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will utilize burnt trees 1-3 years then move to green fir.</a:t>
            </a:r>
          </a:p>
        </p:txBody>
      </p:sp>
      <p:sp>
        <p:nvSpPr>
          <p:cNvPr id="11" name="Rectangle 10">
            <a:extLst>
              <a:ext uri="{FF2B5EF4-FFF2-40B4-BE49-F238E27FC236}">
                <a16:creationId xmlns="" xmlns:a16="http://schemas.microsoft.com/office/drawing/2014/main" id="{F8D0A5CC-8518-475E-8734-E1EEBE05FE85}"/>
              </a:ext>
            </a:extLst>
          </p:cNvPr>
          <p:cNvSpPr/>
          <p:nvPr/>
        </p:nvSpPr>
        <p:spPr>
          <a:xfrm>
            <a:off x="2042201" y="5427801"/>
            <a:ext cx="5613949" cy="1169551"/>
          </a:xfrm>
          <a:prstGeom prst="rect">
            <a:avLst/>
          </a:prstGeom>
        </p:spPr>
        <p:txBody>
          <a:bodyPr wrap="square">
            <a:spAutoFit/>
          </a:bodyPr>
          <a:lstStyle/>
          <a:p>
            <a:pPr algn="ctr">
              <a:spcAft>
                <a:spcPts val="1200"/>
              </a:spcAft>
            </a:pPr>
            <a:r>
              <a:rPr lang="en-CA" sz="3000" b="1" dirty="0" smtClean="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Pressure on mid-term timber</a:t>
            </a:r>
          </a:p>
          <a:p>
            <a:pPr algn="ctr">
              <a:spcAft>
                <a:spcPts val="1200"/>
              </a:spcAft>
            </a:pPr>
            <a:r>
              <a:rPr lang="en-CA" sz="3000" b="1" dirty="0" smtClean="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Harvest priority balance</a:t>
            </a:r>
            <a:endParaRPr lang="en-CA" sz="3000" b="1" dirty="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Left Arrow 11"/>
          <p:cNvSpPr/>
          <p:nvPr/>
        </p:nvSpPr>
        <p:spPr>
          <a:xfrm>
            <a:off x="755576" y="5921366"/>
            <a:ext cx="1296144" cy="276999"/>
          </a:xfrm>
          <a:prstGeom prst="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Left Arrow 12"/>
          <p:cNvSpPr/>
          <p:nvPr/>
        </p:nvSpPr>
        <p:spPr>
          <a:xfrm rot="10800000">
            <a:off x="7524328" y="5921365"/>
            <a:ext cx="1296144" cy="276999"/>
          </a:xfrm>
          <a:prstGeom prst="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0048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outVertical)">
                                      <p:cBhvr>
                                        <p:cTn id="20" dur="500"/>
                                        <p:tgtEl>
                                          <p:spTgt spid="11"/>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out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Effect>
                      <a14:colorTemperature colorTemp="7200"/>
                    </a14:imgEffect>
                  </a14:imgLayer>
                </a14:imgProps>
              </a:ext>
              <a:ext uri="{28A0092B-C50C-407E-A947-70E740481C1C}">
                <a14:useLocalDpi xmlns:a14="http://schemas.microsoft.com/office/drawing/2010/main"/>
              </a:ext>
            </a:extLst>
          </a:blip>
          <a:srcRect t="29042" b="48691"/>
          <a:stretch/>
        </p:blipFill>
        <p:spPr>
          <a:xfrm>
            <a:off x="0" y="5358425"/>
            <a:ext cx="9144000" cy="1526959"/>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2" name="Rectangle 1"/>
          <p:cNvSpPr/>
          <p:nvPr/>
        </p:nvSpPr>
        <p:spPr>
          <a:xfrm>
            <a:off x="881831" y="1124744"/>
            <a:ext cx="7992888" cy="4072910"/>
          </a:xfrm>
          <a:prstGeom prst="rect">
            <a:avLst/>
          </a:prstGeom>
        </p:spPr>
        <p:txBody>
          <a:bodyPr wrap="square">
            <a:spAutoFit/>
          </a:bodyPr>
          <a:lstStyle/>
          <a:p>
            <a:pPr marL="457200" indent="-457200">
              <a:spcAft>
                <a:spcPts val="1400"/>
              </a:spcAft>
              <a:buFont typeface="+mj-lt"/>
              <a:buAutoNum type="arabicPeriod"/>
            </a:pPr>
            <a:r>
              <a:rPr lang="en-CA" sz="2400" dirty="0" smtClean="0">
                <a:latin typeface="Arial" panose="020B0604020202020204" pitchFamily="34" charset="0"/>
                <a:cs typeface="Arial" panose="020B0604020202020204" pitchFamily="34" charset="0"/>
              </a:rPr>
              <a:t>The B.C. situation: fire and beetle</a:t>
            </a:r>
          </a:p>
          <a:p>
            <a:pPr marL="457200" indent="-457200">
              <a:spcAft>
                <a:spcPts val="1400"/>
              </a:spcAft>
              <a:buFont typeface="+mj-lt"/>
              <a:buAutoNum type="arabicPeriod"/>
            </a:pPr>
            <a:r>
              <a:rPr lang="en-CA" sz="2400" dirty="0" smtClean="0">
                <a:latin typeface="Arial" panose="020B0604020202020204" pitchFamily="34" charset="0"/>
                <a:cs typeface="Arial" panose="020B0604020202020204" pitchFamily="34" charset="0"/>
              </a:rPr>
              <a:t>Douglas-fir beetle: host selection, signs, symptoms</a:t>
            </a:r>
          </a:p>
          <a:p>
            <a:pPr marL="457200" indent="-457200">
              <a:spcAft>
                <a:spcPts val="1200"/>
              </a:spcAft>
              <a:buFont typeface="+mj-lt"/>
              <a:buAutoNum type="arabicPeriod"/>
            </a:pPr>
            <a:r>
              <a:rPr lang="en-CA" sz="2400" dirty="0" smtClean="0">
                <a:latin typeface="Arial" panose="020B0604020202020204" pitchFamily="34" charset="0"/>
                <a:cs typeface="Arial" panose="020B0604020202020204" pitchFamily="34" charset="0"/>
              </a:rPr>
              <a:t>Post-fire environment: things you must consider</a:t>
            </a:r>
          </a:p>
          <a:p>
            <a:pPr marL="1252538" indent="-444500">
              <a:spcAft>
                <a:spcPts val="1200"/>
              </a:spcAft>
              <a:buFont typeface="+mj-lt"/>
              <a:buAutoNum type="alphaLcParenR"/>
            </a:pPr>
            <a:r>
              <a:rPr lang="en-CA" sz="2400" dirty="0">
                <a:latin typeface="Arial" panose="020B0604020202020204" pitchFamily="34" charset="0"/>
                <a:cs typeface="Arial" panose="020B0604020202020204" pitchFamily="34" charset="0"/>
              </a:rPr>
              <a:t>burn severity and risk to </a:t>
            </a:r>
            <a:r>
              <a:rPr lang="en-CA" sz="2400" dirty="0" smtClean="0">
                <a:latin typeface="Arial" panose="020B0604020202020204" pitchFamily="34" charset="0"/>
                <a:cs typeface="Arial" panose="020B0604020202020204" pitchFamily="34" charset="0"/>
              </a:rPr>
              <a:t>DFB</a:t>
            </a:r>
          </a:p>
          <a:p>
            <a:pPr marL="1252538" indent="-444500">
              <a:spcAft>
                <a:spcPts val="1400"/>
              </a:spcAft>
              <a:buFont typeface="+mj-lt"/>
              <a:buAutoNum type="alphaLcParenR"/>
            </a:pPr>
            <a:r>
              <a:rPr lang="en-CA" sz="2400" dirty="0" smtClean="0">
                <a:solidFill>
                  <a:srgbClr val="008000"/>
                </a:solidFill>
                <a:latin typeface="Arial" panose="020B0604020202020204" pitchFamily="34" charset="0"/>
                <a:cs typeface="Arial" panose="020B0604020202020204" pitchFamily="34" charset="0"/>
              </a:rPr>
              <a:t>other resource values (water, soils, MDWR, OGMA and others)</a:t>
            </a:r>
          </a:p>
          <a:p>
            <a:pPr marL="1252538" indent="-444500">
              <a:spcAft>
                <a:spcPts val="1400"/>
              </a:spcAft>
              <a:buFont typeface="+mj-lt"/>
              <a:buAutoNum type="alphaLcParenR"/>
            </a:pPr>
            <a:r>
              <a:rPr lang="en-CA" sz="2400" dirty="0" smtClean="0">
                <a:latin typeface="Arial" panose="020B0604020202020204" pitchFamily="34" charset="0"/>
                <a:cs typeface="Arial" panose="020B0604020202020204" pitchFamily="34" charset="0"/>
              </a:rPr>
              <a:t>critical timelines</a:t>
            </a:r>
          </a:p>
          <a:p>
            <a:pPr marL="1252538" indent="-444500">
              <a:spcAft>
                <a:spcPts val="1400"/>
              </a:spcAft>
              <a:buFont typeface="+mj-lt"/>
              <a:buAutoNum type="alphaLcParenR"/>
            </a:pPr>
            <a:r>
              <a:rPr lang="en-CA" sz="2400" dirty="0" smtClean="0">
                <a:latin typeface="Arial" panose="020B0604020202020204" pitchFamily="34" charset="0"/>
                <a:cs typeface="Arial" panose="020B0604020202020204" pitchFamily="34" charset="0"/>
              </a:rPr>
              <a:t>management and protection of green fir</a:t>
            </a:r>
          </a:p>
        </p:txBody>
      </p:sp>
      <p:sp>
        <p:nvSpPr>
          <p:cNvPr id="3" name="TextBox 2"/>
          <p:cNvSpPr txBox="1"/>
          <p:nvPr/>
        </p:nvSpPr>
        <p:spPr>
          <a:xfrm>
            <a:off x="369202" y="251937"/>
            <a:ext cx="8405595" cy="584775"/>
          </a:xfrm>
          <a:prstGeom prst="rect">
            <a:avLst/>
          </a:prstGeom>
          <a:noFill/>
        </p:spPr>
        <p:txBody>
          <a:bodyPr wrap="square" rtlCol="0">
            <a:spAutoFit/>
          </a:bodyPr>
          <a:lstStyle/>
          <a:p>
            <a:pPr algn="ctr">
              <a:spcAft>
                <a:spcPts val="600"/>
              </a:spcAft>
            </a:pPr>
            <a:r>
              <a:rPr lang="en-CA" sz="3200" b="1"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Processing the situation . . . need to know.</a:t>
            </a:r>
            <a:endParaRPr lang="en-CA" sz="2800" b="1" dirty="0">
              <a:solidFill>
                <a:srgbClr val="99663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9180" y="928129"/>
            <a:ext cx="1337935" cy="797775"/>
          </a:xfrm>
          <a:prstGeom prst="rect">
            <a:avLst/>
          </a:prstGeom>
        </p:spPr>
      </p:pic>
    </p:spTree>
    <p:extLst>
      <p:ext uri="{BB962C8B-B14F-4D97-AF65-F5344CB8AC3E}">
        <p14:creationId xmlns:p14="http://schemas.microsoft.com/office/powerpoint/2010/main" val="251378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childTnLst>
                                    <p:set>
                                      <p:cBhvr override="childStyle">
                                        <p:cTn id="6" dur="indefinite"/>
                                        <p:tgtEl>
                                          <p:spTgt spid="2">
                                            <p:txEl>
                                              <p:pRg st="2" end="2"/>
                                            </p:txEl>
                                          </p:spTgt>
                                        </p:tgtEl>
                                        <p:attrNameLst>
                                          <p:attrName>style.fontWeight</p:attrName>
                                        </p:attrNameLst>
                                      </p:cBhvr>
                                      <p:to>
                                        <p:strVal val="bold"/>
                                      </p:to>
                                    </p:set>
                                  </p:childTnLst>
                                </p:cTn>
                              </p:par>
                              <p:par>
                                <p:cTn id="7" presetID="15" presetClass="emph" presetSubtype="0" nodeType="withEffect">
                                  <p:stCondLst>
                                    <p:cond delay="0"/>
                                  </p:stCondLst>
                                  <p:childTnLst>
                                    <p:set>
                                      <p:cBhvr override="childStyle">
                                        <p:cTn id="8" dur="indefinite"/>
                                        <p:tgtEl>
                                          <p:spTgt spid="2">
                                            <p:txEl>
                                              <p:pRg st="3" end="3"/>
                                            </p:txEl>
                                          </p:spTgt>
                                        </p:tgtEl>
                                        <p:attrNameLst>
                                          <p:attrName>style.fontWeight</p:attrName>
                                        </p:attrNameLst>
                                      </p:cBhvr>
                                      <p:to>
                                        <p:strVal val="bold"/>
                                      </p:to>
                                    </p:set>
                                  </p:childTnLst>
                                </p:cTn>
                              </p:par>
                              <p:par>
                                <p:cTn id="9" presetID="15" presetClass="emph" presetSubtype="0" nodeType="withEffect">
                                  <p:stCondLst>
                                    <p:cond delay="0"/>
                                  </p:stCondLst>
                                  <p:childTnLst>
                                    <p:set>
                                      <p:cBhvr override="childStyle">
                                        <p:cTn id="10" dur="indefinite"/>
                                        <p:tgtEl>
                                          <p:spTgt spid="2">
                                            <p:txEl>
                                              <p:pRg st="5" end="5"/>
                                            </p:txEl>
                                          </p:spTgt>
                                        </p:tgtEl>
                                        <p:attrNameLst>
                                          <p:attrName>style.fontWeight</p:attrName>
                                        </p:attrNameLst>
                                      </p:cBhvr>
                                      <p:to>
                                        <p:strVal val="bold"/>
                                      </p:to>
                                    </p:set>
                                  </p:childTnLst>
                                </p:cTn>
                              </p:par>
                              <p:par>
                                <p:cTn id="11" presetID="15" presetClass="emph" presetSubtype="0" nodeType="withEffect">
                                  <p:stCondLst>
                                    <p:cond delay="0"/>
                                  </p:stCondLst>
                                  <p:childTnLst>
                                    <p:set>
                                      <p:cBhvr override="childStyle">
                                        <p:cTn id="12" dur="indefinite"/>
                                        <p:tgtEl>
                                          <p:spTgt spid="2">
                                            <p:txEl>
                                              <p:pRg st="6" end="6"/>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282892"/>
            <a:ext cx="79208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spcAft>
                <a:spcPts val="1400"/>
              </a:spcAft>
              <a:buFont typeface="+mj-lt"/>
              <a:buAutoNum type="arabicPeriod"/>
            </a:pPr>
            <a:r>
              <a:rPr lang="en-CA" sz="32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B.C. situation: fire and beetle</a:t>
            </a:r>
          </a:p>
        </p:txBody>
      </p:sp>
      <p:sp>
        <p:nvSpPr>
          <p:cNvPr id="5" name="Rectangle 4"/>
          <p:cNvSpPr/>
          <p:nvPr/>
        </p:nvSpPr>
        <p:spPr>
          <a:xfrm>
            <a:off x="539552" y="4797152"/>
            <a:ext cx="8352928" cy="1938992"/>
          </a:xfrm>
          <a:prstGeom prst="rect">
            <a:avLst/>
          </a:prstGeom>
          <a:noFill/>
        </p:spPr>
        <p:txBody>
          <a:bodyPr wrap="square" rtlCol="0">
            <a:spAutoFit/>
          </a:bodyPr>
          <a:lstStyle/>
          <a:p>
            <a:pPr>
              <a:spcAft>
                <a:spcPts val="1200"/>
              </a:spcAft>
            </a:pPr>
            <a:r>
              <a:rPr lang="en-CA" sz="2200" dirty="0">
                <a:solidFill>
                  <a:srgbClr val="663300"/>
                </a:solidFill>
                <a:latin typeface="Arial" panose="020B0604020202020204" pitchFamily="34" charset="0"/>
                <a:cs typeface="Arial" panose="020B0604020202020204" pitchFamily="34" charset="0"/>
              </a:rPr>
              <a:t>The current </a:t>
            </a:r>
            <a:r>
              <a:rPr lang="en-CA" sz="2200" dirty="0" smtClean="0">
                <a:solidFill>
                  <a:srgbClr val="663300"/>
                </a:solidFill>
                <a:latin typeface="Arial" panose="020B0604020202020204" pitchFamily="34" charset="0"/>
                <a:cs typeface="Arial" panose="020B0604020202020204" pitchFamily="34" charset="0"/>
              </a:rPr>
              <a:t>Douglas-fir beetle outbreak </a:t>
            </a:r>
            <a:r>
              <a:rPr lang="en-CA" sz="2200" dirty="0">
                <a:solidFill>
                  <a:srgbClr val="663300"/>
                </a:solidFill>
                <a:latin typeface="Arial" panose="020B0604020202020204" pitchFamily="34" charset="0"/>
                <a:cs typeface="Arial" panose="020B0604020202020204" pitchFamily="34" charset="0"/>
              </a:rPr>
              <a:t>cycle is showing more concentrated, severe areas of attack throughout the range of the outbreak</a:t>
            </a:r>
            <a:r>
              <a:rPr lang="en-CA" sz="2200" dirty="0" smtClean="0">
                <a:solidFill>
                  <a:srgbClr val="663300"/>
                </a:solidFill>
                <a:latin typeface="Arial" panose="020B0604020202020204" pitchFamily="34" charset="0"/>
                <a:cs typeface="Arial" panose="020B0604020202020204" pitchFamily="34" charset="0"/>
              </a:rPr>
              <a:t>.</a:t>
            </a:r>
          </a:p>
          <a:p>
            <a:pPr>
              <a:spcAft>
                <a:spcPts val="1200"/>
              </a:spcAft>
            </a:pPr>
            <a:r>
              <a:rPr lang="en-CA" sz="2200" dirty="0" smtClean="0">
                <a:solidFill>
                  <a:srgbClr val="663300"/>
                </a:solidFill>
                <a:latin typeface="Arial" panose="020B0604020202020204" pitchFamily="34" charset="0"/>
                <a:cs typeface="Arial" panose="020B0604020202020204" pitchFamily="34" charset="0"/>
              </a:rPr>
              <a:t>The outbreak is widespread throughout most Douglas-fir types in B.C. and not showing signs decline yet.</a:t>
            </a:r>
            <a:endParaRPr lang="en-CA" sz="2200" dirty="0">
              <a:solidFill>
                <a:srgbClr val="663300"/>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l="9295" t="11737" r="19155" b="22159"/>
          <a:stretch/>
        </p:blipFill>
        <p:spPr>
          <a:xfrm>
            <a:off x="6146568" y="1844824"/>
            <a:ext cx="2667000" cy="1848002"/>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graphicFrame>
        <p:nvGraphicFramePr>
          <p:cNvPr id="6" name="Chart 5"/>
          <p:cNvGraphicFramePr>
            <a:graphicFrameLocks/>
          </p:cNvGraphicFramePr>
          <p:nvPr>
            <p:extLst>
              <p:ext uri="{D42A27DB-BD31-4B8C-83A1-F6EECF244321}">
                <p14:modId xmlns:p14="http://schemas.microsoft.com/office/powerpoint/2010/main" val="1822638729"/>
              </p:ext>
            </p:extLst>
          </p:nvPr>
        </p:nvGraphicFramePr>
        <p:xfrm>
          <a:off x="251520" y="1268760"/>
          <a:ext cx="5832648" cy="345638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84170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p:cNvGraphicFramePr>
            <a:graphicFrameLocks/>
          </p:cNvGraphicFramePr>
          <p:nvPr>
            <p:extLst>
              <p:ext uri="{D42A27DB-BD31-4B8C-83A1-F6EECF244321}">
                <p14:modId xmlns:p14="http://schemas.microsoft.com/office/powerpoint/2010/main" val="1423029118"/>
              </p:ext>
            </p:extLst>
          </p:nvPr>
        </p:nvGraphicFramePr>
        <p:xfrm>
          <a:off x="4335583" y="105984"/>
          <a:ext cx="4832885" cy="32194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2742879520"/>
              </p:ext>
            </p:extLst>
          </p:nvPr>
        </p:nvGraphicFramePr>
        <p:xfrm>
          <a:off x="-64457" y="2149942"/>
          <a:ext cx="4754444" cy="2857936"/>
        </p:xfrm>
        <a:graphic>
          <a:graphicData uri="http://schemas.openxmlformats.org/drawingml/2006/chart">
            <c:chart xmlns:c="http://schemas.openxmlformats.org/drawingml/2006/chart" xmlns:r="http://schemas.openxmlformats.org/officeDocument/2006/relationships" r:id="rId4"/>
          </a:graphicData>
        </a:graphic>
      </p:graphicFrame>
      <p:pic>
        <p:nvPicPr>
          <p:cNvPr id="27" name="Picture 2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504" y="5007878"/>
            <a:ext cx="2370819" cy="1778114"/>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3" name="Oval 2"/>
          <p:cNvSpPr/>
          <p:nvPr/>
        </p:nvSpPr>
        <p:spPr>
          <a:xfrm>
            <a:off x="827584" y="3933056"/>
            <a:ext cx="1080120" cy="107482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Arrow Connector 5"/>
          <p:cNvCxnSpPr/>
          <p:nvPr/>
        </p:nvCxnSpPr>
        <p:spPr>
          <a:xfrm flipV="1">
            <a:off x="4109827" y="2826958"/>
            <a:ext cx="882431" cy="23913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2772947" y="2432800"/>
            <a:ext cx="1452659" cy="237626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Arrow Connector 16"/>
          <p:cNvCxnSpPr/>
          <p:nvPr/>
        </p:nvCxnSpPr>
        <p:spPr>
          <a:xfrm>
            <a:off x="1907704" y="4618556"/>
            <a:ext cx="2523731" cy="85823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t="29811"/>
          <a:stretch/>
        </p:blipFill>
        <p:spPr>
          <a:xfrm>
            <a:off x="107504" y="105984"/>
            <a:ext cx="4118102" cy="1926958"/>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11" name="TextBox 10"/>
          <p:cNvSpPr txBox="1"/>
          <p:nvPr/>
        </p:nvSpPr>
        <p:spPr>
          <a:xfrm>
            <a:off x="256116" y="115116"/>
            <a:ext cx="2222210" cy="553998"/>
          </a:xfrm>
          <a:prstGeom prst="rect">
            <a:avLst/>
          </a:prstGeom>
          <a:noFill/>
        </p:spPr>
        <p:txBody>
          <a:bodyPr wrap="none" rtlCol="0">
            <a:spAutoFit/>
          </a:bodyPr>
          <a:lstStyle/>
          <a:p>
            <a:pPr algn="ctr"/>
            <a:r>
              <a:rPr lang="en-CA" sz="3000" b="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South Area</a:t>
            </a:r>
            <a:endParaRPr lang="en-CA" sz="2400"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Rectangle 11"/>
          <p:cNvSpPr/>
          <p:nvPr/>
        </p:nvSpPr>
        <p:spPr>
          <a:xfrm>
            <a:off x="323428" y="859359"/>
            <a:ext cx="3796231" cy="769441"/>
          </a:xfrm>
          <a:prstGeom prst="rect">
            <a:avLst/>
          </a:prstGeom>
        </p:spPr>
        <p:txBody>
          <a:bodyPr wrap="none">
            <a:spAutoFit/>
          </a:bodyPr>
          <a:lstStyle/>
          <a:p>
            <a:r>
              <a:rPr lang="en-CA" sz="22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beetle</a:t>
            </a:r>
          </a:p>
          <a:p>
            <a:r>
              <a:rPr lang="en-CA" sz="2200" i="1" dirty="0" err="1"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Dendroctonus</a:t>
            </a:r>
            <a:r>
              <a:rPr lang="en-CA" sz="2200" i="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CA" sz="2200" i="1" dirty="0" err="1">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pseudotsugae</a:t>
            </a:r>
            <a:endParaRPr lang="en-CA" sz="2200"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TextBox 1"/>
          <p:cNvSpPr txBox="1"/>
          <p:nvPr/>
        </p:nvSpPr>
        <p:spPr>
          <a:xfrm>
            <a:off x="2502984" y="5292517"/>
            <a:ext cx="1495432" cy="1477328"/>
          </a:xfrm>
          <a:prstGeom prst="rect">
            <a:avLst/>
          </a:prstGeom>
          <a:noFill/>
        </p:spPr>
        <p:txBody>
          <a:bodyPr wrap="square" rtlCol="0">
            <a:spAutoFit/>
          </a:bodyPr>
          <a:lstStyle/>
          <a:p>
            <a:r>
              <a:rPr lang="en-CA"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OGMA’s</a:t>
            </a:r>
          </a:p>
          <a:p>
            <a:r>
              <a:rPr lang="en-CA"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MDWR</a:t>
            </a:r>
            <a:endParaRPr lang="en-CA"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CA"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Interface</a:t>
            </a:r>
          </a:p>
          <a:p>
            <a:r>
              <a:rPr lang="en-CA"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Soils – water</a:t>
            </a:r>
          </a:p>
          <a:p>
            <a:r>
              <a:rPr lang="en-CA"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Fire</a:t>
            </a:r>
            <a:endParaRPr lang="en-CA"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15" name="Chart 14"/>
          <p:cNvGraphicFramePr>
            <a:graphicFrameLocks/>
          </p:cNvGraphicFramePr>
          <p:nvPr>
            <p:extLst>
              <p:ext uri="{D42A27DB-BD31-4B8C-83A1-F6EECF244321}">
                <p14:modId xmlns:p14="http://schemas.microsoft.com/office/powerpoint/2010/main" val="3883530187"/>
              </p:ext>
            </p:extLst>
          </p:nvPr>
        </p:nvGraphicFramePr>
        <p:xfrm>
          <a:off x="4283969" y="3429000"/>
          <a:ext cx="4860032" cy="335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05774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P spid="3" grpId="0" animBg="1"/>
      <p:bldP spid="16" grpId="0" animBg="1"/>
      <p:bldGraphic spid="1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332656"/>
            <a:ext cx="8280920" cy="1077218"/>
          </a:xfrm>
          <a:prstGeom prst="rect">
            <a:avLst/>
          </a:prstGeom>
        </p:spPr>
        <p:txBody>
          <a:bodyPr wrap="square">
            <a:spAutoFit/>
          </a:bodyPr>
          <a:lstStyle/>
          <a:p>
            <a:pPr marL="514350" indent="-514350">
              <a:spcAft>
                <a:spcPts val="1400"/>
              </a:spcAft>
              <a:buFont typeface="+mj-lt"/>
              <a:buAutoNum type="arabicPeriod" startAt="2"/>
            </a:pPr>
            <a:r>
              <a:rPr lang="en-CA" sz="32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beetle: host selection, signs, symptoms</a:t>
            </a:r>
          </a:p>
        </p:txBody>
      </p:sp>
      <p:pic>
        <p:nvPicPr>
          <p:cNvPr id="3"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8033" b="3623"/>
          <a:stretch/>
        </p:blipFill>
        <p:spPr bwMode="auto">
          <a:xfrm>
            <a:off x="251520" y="1452983"/>
            <a:ext cx="3960440" cy="2624089"/>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l="2244" t="10642" r="7712" b="9587"/>
          <a:stretch/>
        </p:blipFill>
        <p:spPr>
          <a:xfrm>
            <a:off x="251520" y="4181951"/>
            <a:ext cx="3960440" cy="2631425"/>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938460" y="2123033"/>
            <a:ext cx="5360393" cy="4020294"/>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pic>
        <p:nvPicPr>
          <p:cNvPr id="4" name="Picture 1" descr="Z:\!Workgrp\Stewardship\Forest Health\ENTOMOLO\GRAPHICS\Old Graphics\Photographs\DFSTAND.TIF">
            <a:extLst>
              <a:ext uri="{FF2B5EF4-FFF2-40B4-BE49-F238E27FC236}">
                <a16:creationId xmlns="" xmlns:a16="http://schemas.microsoft.com/office/drawing/2014/main" id="{755CB672-DEFF-448F-9995-F1685F28555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92804" y="3532366"/>
            <a:ext cx="2382247" cy="2798813"/>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9" name="TextBox 8"/>
          <p:cNvSpPr txBox="1"/>
          <p:nvPr/>
        </p:nvSpPr>
        <p:spPr>
          <a:xfrm>
            <a:off x="1376871" y="1594310"/>
            <a:ext cx="1608133" cy="369332"/>
          </a:xfrm>
          <a:prstGeom prst="rect">
            <a:avLst/>
          </a:prstGeom>
          <a:noFill/>
        </p:spPr>
        <p:txBody>
          <a:bodyPr wrap="none" rtlCol="0">
            <a:spAutoFit/>
          </a:bodyPr>
          <a:lstStyle/>
          <a:p>
            <a:r>
              <a:rPr lang="en-CA"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Downed trees</a:t>
            </a:r>
            <a:endParaRPr lang="en-CA"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TextBox 9"/>
          <p:cNvSpPr txBox="1"/>
          <p:nvPr/>
        </p:nvSpPr>
        <p:spPr>
          <a:xfrm>
            <a:off x="1402520" y="4307155"/>
            <a:ext cx="1582484" cy="369332"/>
          </a:xfrm>
          <a:prstGeom prst="rect">
            <a:avLst/>
          </a:prstGeom>
          <a:noFill/>
        </p:spPr>
        <p:txBody>
          <a:bodyPr wrap="none" rtlCol="0">
            <a:spAutoFit/>
          </a:bodyPr>
          <a:lstStyle/>
          <a:p>
            <a:r>
              <a:rPr lang="en-CA" dirty="0" err="1"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Frass</a:t>
            </a:r>
            <a:r>
              <a:rPr lang="en-CA"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on bole</a:t>
            </a:r>
            <a:endParaRPr lang="en-CA"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extBox 10"/>
          <p:cNvSpPr txBox="1"/>
          <p:nvPr/>
        </p:nvSpPr>
        <p:spPr>
          <a:xfrm>
            <a:off x="5888737" y="6331179"/>
            <a:ext cx="1402948" cy="369332"/>
          </a:xfrm>
          <a:prstGeom prst="rect">
            <a:avLst/>
          </a:prstGeom>
          <a:noFill/>
        </p:spPr>
        <p:txBody>
          <a:bodyPr wrap="none" rtlCol="0">
            <a:spAutoFit/>
          </a:bodyPr>
          <a:lstStyle/>
          <a:p>
            <a:r>
              <a:rPr lang="en-CA"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 crowns</a:t>
            </a:r>
            <a:endParaRPr lang="en-CA"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003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1520" y="260648"/>
            <a:ext cx="7602979" cy="553998"/>
          </a:xfrm>
          <a:prstGeom prst="rect">
            <a:avLst/>
          </a:prstGeom>
          <a:noFill/>
        </p:spPr>
        <p:txBody>
          <a:bodyPr wrap="none" rtlCol="0">
            <a:spAutoFit/>
          </a:bodyPr>
          <a:lstStyle/>
          <a:p>
            <a:pPr>
              <a:spcAft>
                <a:spcPts val="600"/>
              </a:spcAft>
            </a:pPr>
            <a:r>
              <a:rPr lang="en-CA" sz="3000" b="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Outbreak Triggers</a:t>
            </a:r>
            <a:r>
              <a:rPr lang="en-CA" sz="3000" b="1" dirty="0">
                <a:solidFill>
                  <a:srgbClr val="996633"/>
                </a:solidFill>
                <a:latin typeface="Arial" panose="020B0604020202020204" pitchFamily="34" charset="0"/>
                <a:cs typeface="Arial" panose="020B0604020202020204" pitchFamily="34" charset="0"/>
              </a:rPr>
              <a:t> for Douglas-fir beetle:</a:t>
            </a:r>
          </a:p>
        </p:txBody>
      </p:sp>
      <p:sp>
        <p:nvSpPr>
          <p:cNvPr id="7" name="Rectangle 6"/>
          <p:cNvSpPr/>
          <p:nvPr/>
        </p:nvSpPr>
        <p:spPr>
          <a:xfrm>
            <a:off x="881831" y="899135"/>
            <a:ext cx="6476374" cy="3062377"/>
          </a:xfrm>
          <a:prstGeom prst="rect">
            <a:avLst/>
          </a:prstGeom>
        </p:spPr>
        <p:txBody>
          <a:bodyPr wrap="square">
            <a:spAutoFit/>
          </a:bodyPr>
          <a:lstStyle/>
          <a:p>
            <a:pPr marL="266700" indent="-266700">
              <a:spcAft>
                <a:spcPts val="600"/>
              </a:spcAft>
              <a:buFont typeface="Arial" panose="020B0604020202020204" pitchFamily="34" charset="0"/>
              <a:buChar char="•"/>
            </a:pPr>
            <a:r>
              <a:rPr lang="en-CA" sz="2400" dirty="0" smtClean="0">
                <a:latin typeface="Arial" panose="020B0604020202020204" pitchFamily="34" charset="0"/>
                <a:cs typeface="Arial" panose="020B0604020202020204" pitchFamily="34" charset="0"/>
              </a:rPr>
              <a:t>wind/snow </a:t>
            </a:r>
            <a:r>
              <a:rPr lang="en-CA" sz="2400" dirty="0">
                <a:latin typeface="Arial" panose="020B0604020202020204" pitchFamily="34" charset="0"/>
                <a:cs typeface="Arial" panose="020B0604020202020204" pitchFamily="34" charset="0"/>
              </a:rPr>
              <a:t>events causing breakage or </a:t>
            </a:r>
            <a:r>
              <a:rPr lang="en-CA" sz="2400" dirty="0" smtClean="0">
                <a:latin typeface="Arial" panose="020B0604020202020204" pitchFamily="34" charset="0"/>
                <a:cs typeface="Arial" panose="020B0604020202020204" pitchFamily="34" charset="0"/>
              </a:rPr>
              <a:t>wind throw </a:t>
            </a:r>
            <a:r>
              <a:rPr lang="en-CA" sz="2400" dirty="0">
                <a:latin typeface="Arial" panose="020B0604020202020204" pitchFamily="34" charset="0"/>
                <a:cs typeface="Arial" panose="020B0604020202020204" pitchFamily="34" charset="0"/>
              </a:rPr>
              <a:t>(</a:t>
            </a:r>
            <a:r>
              <a:rPr lang="en-CA" sz="2400" dirty="0">
                <a:solidFill>
                  <a:srgbClr val="663300"/>
                </a:solidFill>
                <a:latin typeface="Arial" panose="020B0604020202020204" pitchFamily="34" charset="0"/>
                <a:cs typeface="Arial" panose="020B0604020202020204" pitchFamily="34" charset="0"/>
              </a:rPr>
              <a:t>DFB prefer freshly down material</a:t>
            </a:r>
            <a:r>
              <a:rPr lang="en-CA" sz="2400" dirty="0">
                <a:latin typeface="Arial" panose="020B0604020202020204" pitchFamily="34" charset="0"/>
                <a:cs typeface="Arial" panose="020B0604020202020204" pitchFamily="34" charset="0"/>
              </a:rPr>
              <a:t>)</a:t>
            </a:r>
          </a:p>
          <a:p>
            <a:pPr marL="266700" indent="-266700">
              <a:spcAft>
                <a:spcPts val="600"/>
              </a:spcAft>
              <a:buFont typeface="Arial" panose="020B0604020202020204" pitchFamily="34" charset="0"/>
              <a:buChar char="•"/>
            </a:pPr>
            <a:r>
              <a:rPr lang="en-CA" sz="2400" b="1" dirty="0">
                <a:solidFill>
                  <a:srgbClr val="C00000"/>
                </a:solidFill>
                <a:latin typeface="Arial" panose="020B0604020202020204" pitchFamily="34" charset="0"/>
                <a:cs typeface="Arial" panose="020B0604020202020204" pitchFamily="34" charset="0"/>
              </a:rPr>
              <a:t>fire-scarred</a:t>
            </a:r>
            <a:r>
              <a:rPr lang="en-CA" sz="2400" dirty="0">
                <a:latin typeface="Arial" panose="020B0604020202020204" pitchFamily="34" charset="0"/>
                <a:cs typeface="Arial" panose="020B0604020202020204" pitchFamily="34" charset="0"/>
              </a:rPr>
              <a:t> or damaged trees</a:t>
            </a:r>
          </a:p>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unseasonal </a:t>
            </a:r>
            <a:r>
              <a:rPr lang="en-CA" sz="2400" dirty="0" smtClean="0">
                <a:latin typeface="Arial" panose="020B0604020202020204" pitchFamily="34" charset="0"/>
                <a:cs typeface="Arial" panose="020B0604020202020204" pitchFamily="34" charset="0"/>
              </a:rPr>
              <a:t>weather</a:t>
            </a:r>
            <a:endParaRPr lang="en-CA" sz="2400" dirty="0">
              <a:latin typeface="Arial" panose="020B0604020202020204" pitchFamily="34" charset="0"/>
              <a:cs typeface="Arial" panose="020B0604020202020204" pitchFamily="34" charset="0"/>
            </a:endParaRPr>
          </a:p>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drought events 	 </a:t>
            </a:r>
            <a:r>
              <a:rPr lang="en-CA" sz="2400" dirty="0" smtClean="0">
                <a:latin typeface="Arial" panose="020B0604020202020204" pitchFamily="34" charset="0"/>
                <a:cs typeface="Arial" panose="020B0604020202020204" pitchFamily="34" charset="0"/>
              </a:rPr>
              <a:t>      stress </a:t>
            </a:r>
            <a:r>
              <a:rPr lang="en-CA" sz="2400" dirty="0">
                <a:latin typeface="Arial" panose="020B0604020202020204" pitchFamily="34" charset="0"/>
                <a:cs typeface="Arial" panose="020B0604020202020204" pitchFamily="34" charset="0"/>
              </a:rPr>
              <a:t>host </a:t>
            </a:r>
            <a:r>
              <a:rPr lang="en-CA" sz="2400" dirty="0" smtClean="0">
                <a:latin typeface="Arial" panose="020B0604020202020204" pitchFamily="34" charset="0"/>
                <a:cs typeface="Arial" panose="020B0604020202020204" pitchFamily="34" charset="0"/>
              </a:rPr>
              <a:t>trees</a:t>
            </a:r>
          </a:p>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natural outbreak periodicity</a:t>
            </a:r>
          </a:p>
          <a:p>
            <a:pPr marL="266700" indent="-266700">
              <a:spcAft>
                <a:spcPts val="600"/>
              </a:spcAft>
              <a:buFont typeface="Arial" panose="020B0604020202020204" pitchFamily="34" charset="0"/>
              <a:buChar char="•"/>
            </a:pPr>
            <a:endParaRPr lang="en-CA" sz="24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999" y="3573016"/>
            <a:ext cx="3744416" cy="2808312"/>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10" name="TextBox 9"/>
          <p:cNvSpPr txBox="1"/>
          <p:nvPr/>
        </p:nvSpPr>
        <p:spPr>
          <a:xfrm>
            <a:off x="1107580" y="6444044"/>
            <a:ext cx="7225055" cy="369332"/>
          </a:xfrm>
          <a:prstGeom prst="rect">
            <a:avLst/>
          </a:prstGeom>
          <a:noFill/>
        </p:spPr>
        <p:txBody>
          <a:bodyPr wrap="none" rtlCol="0">
            <a:spAutoFit/>
          </a:bodyPr>
          <a:lstStyle/>
          <a:p>
            <a:r>
              <a:rPr lang="en-CA" b="1" dirty="0">
                <a:solidFill>
                  <a:srgbClr val="663300"/>
                </a:solidFill>
                <a:latin typeface="Arial" panose="020B0604020202020204" pitchFamily="34" charset="0"/>
                <a:cs typeface="Arial" panose="020B0604020202020204" pitchFamily="34" charset="0"/>
              </a:rPr>
              <a:t>Douglas-fir beetle </a:t>
            </a:r>
            <a:r>
              <a:rPr lang="en-CA" dirty="0">
                <a:solidFill>
                  <a:srgbClr val="663300"/>
                </a:solidFill>
                <a:latin typeface="Arial" panose="020B0604020202020204" pitchFamily="34" charset="0"/>
                <a:cs typeface="Arial" panose="020B0604020202020204" pitchFamily="34" charset="0"/>
              </a:rPr>
              <a:t>attracted to fresh </a:t>
            </a:r>
            <a:r>
              <a:rPr lang="en-CA" dirty="0" smtClean="0">
                <a:solidFill>
                  <a:srgbClr val="663300"/>
                </a:solidFill>
                <a:latin typeface="Arial" panose="020B0604020202020204" pitchFamily="34" charset="0"/>
                <a:cs typeface="Arial" panose="020B0604020202020204" pitchFamily="34" charset="0"/>
              </a:rPr>
              <a:t>wind throw &amp; fire-scorched trees</a:t>
            </a:r>
            <a:endParaRPr lang="en-CA" dirty="0">
              <a:solidFill>
                <a:srgbClr val="663300"/>
              </a:solidFill>
              <a:latin typeface="Arial" panose="020B0604020202020204" pitchFamily="34" charset="0"/>
              <a:cs typeface="Arial" panose="020B0604020202020204" pitchFamily="34" charset="0"/>
            </a:endParaRPr>
          </a:p>
        </p:txBody>
      </p:sp>
      <p:pic>
        <p:nvPicPr>
          <p:cNvPr id="11" name="Picture 3" descr="MOF2000LM_044"/>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Effect>
                      <a14:brightnessContrast bright="20000"/>
                    </a14:imgEffect>
                  </a14:imgLayer>
                </a14:imgProps>
              </a:ext>
              <a:ext uri="{28A0092B-C50C-407E-A947-70E740481C1C}">
                <a14:useLocalDpi xmlns:a14="http://schemas.microsoft.com/office/drawing/2010/main"/>
              </a:ext>
            </a:extLst>
          </a:blip>
          <a:srcRect l="6642" t="32673" r="58426" b="32322"/>
          <a:stretch/>
        </p:blipFill>
        <p:spPr bwMode="auto">
          <a:xfrm>
            <a:off x="3923928" y="3933056"/>
            <a:ext cx="2323487" cy="1496872"/>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3347864" y="2852936"/>
            <a:ext cx="864096"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6" cstate="screen">
            <a:extLst>
              <a:ext uri="{28A0092B-C50C-407E-A947-70E740481C1C}">
                <a14:useLocalDpi xmlns:a14="http://schemas.microsoft.com/office/drawing/2010/main"/>
              </a:ext>
            </a:extLst>
          </a:blip>
          <a:srcRect t="22283" r="3180" b="21254"/>
          <a:stretch/>
        </p:blipFill>
        <p:spPr>
          <a:xfrm rot="5400000">
            <a:off x="5614214" y="3084190"/>
            <a:ext cx="4661651" cy="2038903"/>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Tree>
    <p:extLst>
      <p:ext uri="{BB962C8B-B14F-4D97-AF65-F5344CB8AC3E}">
        <p14:creationId xmlns:p14="http://schemas.microsoft.com/office/powerpoint/2010/main" val="660313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Oval 3"/>
          <p:cNvSpPr>
            <a:spLocks noChangeArrowheads="1"/>
          </p:cNvSpPr>
          <p:nvPr/>
        </p:nvSpPr>
        <p:spPr bwMode="auto">
          <a:xfrm>
            <a:off x="2339752" y="954703"/>
            <a:ext cx="4032448" cy="3717235"/>
          </a:xfrm>
          <a:prstGeom prst="ellipse">
            <a:avLst/>
          </a:prstGeom>
          <a:noFill/>
          <a:ln w="50800">
            <a:solidFill>
              <a:schemeClr val="hlink"/>
            </a:solidFill>
            <a:round/>
            <a:headEnd/>
            <a:tailEnd/>
          </a:ln>
        </p:spPr>
        <p:txBody>
          <a:bodyPr wrap="none" anchor="ctr"/>
          <a:lstStyle/>
          <a:p>
            <a:endParaRPr lang="en-CA"/>
          </a:p>
        </p:txBody>
      </p:sp>
      <p:sp>
        <p:nvSpPr>
          <p:cNvPr id="19460" name="Rectangle 4"/>
          <p:cNvSpPr>
            <a:spLocks noChangeArrowheads="1"/>
          </p:cNvSpPr>
          <p:nvPr/>
        </p:nvSpPr>
        <p:spPr bwMode="auto">
          <a:xfrm>
            <a:off x="3830736" y="1089529"/>
            <a:ext cx="1050480" cy="407804"/>
          </a:xfrm>
          <a:prstGeom prst="rect">
            <a:avLst/>
          </a:prstGeom>
          <a:noFill/>
          <a:ln w="12700">
            <a:noFill/>
            <a:miter lim="800000"/>
            <a:headEnd/>
            <a:tailEnd/>
          </a:ln>
        </p:spPr>
        <p:txBody>
          <a:bodyPr wrap="none" lIns="47625" tIns="19050" rIns="47625" bIns="19050">
            <a:spAutoFit/>
          </a:bodyPr>
          <a:lstStyle/>
          <a:p>
            <a:pPr>
              <a:lnSpc>
                <a:spcPct val="100000"/>
              </a:lnSpc>
            </a:pPr>
            <a:r>
              <a:rPr lang="en-GB" sz="2400" dirty="0">
                <a:solidFill>
                  <a:srgbClr val="663300"/>
                </a:solidFill>
                <a:latin typeface="Helvetica" pitchFamily="34" charset="0"/>
              </a:rPr>
              <a:t>Winter</a:t>
            </a:r>
          </a:p>
        </p:txBody>
      </p:sp>
      <p:sp>
        <p:nvSpPr>
          <p:cNvPr id="19461" name="Rectangle 5"/>
          <p:cNvSpPr>
            <a:spLocks noChangeArrowheads="1"/>
          </p:cNvSpPr>
          <p:nvPr/>
        </p:nvSpPr>
        <p:spPr bwMode="auto">
          <a:xfrm>
            <a:off x="3428219" y="3723068"/>
            <a:ext cx="1787349" cy="777136"/>
          </a:xfrm>
          <a:prstGeom prst="rect">
            <a:avLst/>
          </a:prstGeom>
          <a:noFill/>
          <a:ln w="12700">
            <a:noFill/>
            <a:miter lim="800000"/>
            <a:headEnd/>
            <a:tailEnd/>
          </a:ln>
        </p:spPr>
        <p:txBody>
          <a:bodyPr wrap="none" lIns="47625" tIns="19050" rIns="47625" bIns="19050">
            <a:spAutoFit/>
          </a:bodyPr>
          <a:lstStyle/>
          <a:p>
            <a:pPr algn="ctr">
              <a:lnSpc>
                <a:spcPct val="100000"/>
              </a:lnSpc>
            </a:pPr>
            <a:r>
              <a:rPr lang="en-GB" sz="2400" dirty="0">
                <a:solidFill>
                  <a:srgbClr val="663300"/>
                </a:solidFill>
                <a:latin typeface="Helvetica" pitchFamily="34" charset="0"/>
              </a:rPr>
              <a:t>Mid-May to</a:t>
            </a:r>
          </a:p>
          <a:p>
            <a:pPr algn="ctr">
              <a:lnSpc>
                <a:spcPct val="100000"/>
              </a:lnSpc>
            </a:pPr>
            <a:r>
              <a:rPr lang="en-GB" sz="2400" dirty="0">
                <a:solidFill>
                  <a:srgbClr val="663300"/>
                </a:solidFill>
                <a:latin typeface="Helvetica" pitchFamily="34" charset="0"/>
              </a:rPr>
              <a:t>Mid-August</a:t>
            </a:r>
          </a:p>
        </p:txBody>
      </p:sp>
      <p:sp>
        <p:nvSpPr>
          <p:cNvPr id="19462" name="Rectangle 6"/>
          <p:cNvSpPr>
            <a:spLocks noChangeArrowheads="1"/>
          </p:cNvSpPr>
          <p:nvPr/>
        </p:nvSpPr>
        <p:spPr bwMode="auto">
          <a:xfrm>
            <a:off x="2376595" y="2339027"/>
            <a:ext cx="883255" cy="777136"/>
          </a:xfrm>
          <a:prstGeom prst="rect">
            <a:avLst/>
          </a:prstGeom>
          <a:noFill/>
          <a:ln w="12700">
            <a:noFill/>
            <a:miter lim="800000"/>
            <a:headEnd/>
            <a:tailEnd/>
          </a:ln>
        </p:spPr>
        <p:txBody>
          <a:bodyPr wrap="none" lIns="47625" tIns="19050" rIns="47625" bIns="19050">
            <a:spAutoFit/>
          </a:bodyPr>
          <a:lstStyle/>
          <a:p>
            <a:pPr>
              <a:lnSpc>
                <a:spcPct val="100000"/>
              </a:lnSpc>
            </a:pPr>
            <a:r>
              <a:rPr lang="en-GB" sz="2400" dirty="0">
                <a:solidFill>
                  <a:srgbClr val="663300"/>
                </a:solidFill>
                <a:latin typeface="Helvetica" pitchFamily="34" charset="0"/>
              </a:rPr>
              <a:t>May -</a:t>
            </a:r>
          </a:p>
          <a:p>
            <a:pPr>
              <a:lnSpc>
                <a:spcPct val="100000"/>
              </a:lnSpc>
            </a:pPr>
            <a:r>
              <a:rPr lang="en-GB" sz="2400" dirty="0">
                <a:solidFill>
                  <a:srgbClr val="663300"/>
                </a:solidFill>
                <a:latin typeface="Helvetica" pitchFamily="34" charset="0"/>
              </a:rPr>
              <a:t>June</a:t>
            </a:r>
          </a:p>
        </p:txBody>
      </p:sp>
      <p:sp>
        <p:nvSpPr>
          <p:cNvPr id="19463" name="Rectangle 7"/>
          <p:cNvSpPr>
            <a:spLocks noChangeArrowheads="1"/>
          </p:cNvSpPr>
          <p:nvPr/>
        </p:nvSpPr>
        <p:spPr bwMode="auto">
          <a:xfrm>
            <a:off x="5363280" y="2377989"/>
            <a:ext cx="966611" cy="777136"/>
          </a:xfrm>
          <a:prstGeom prst="rect">
            <a:avLst/>
          </a:prstGeom>
          <a:noFill/>
          <a:ln w="12700">
            <a:noFill/>
            <a:miter lim="800000"/>
            <a:headEnd/>
            <a:tailEnd/>
          </a:ln>
        </p:spPr>
        <p:txBody>
          <a:bodyPr wrap="none" lIns="47625" tIns="19050" rIns="47625" bIns="19050">
            <a:spAutoFit/>
          </a:bodyPr>
          <a:lstStyle/>
          <a:p>
            <a:pPr>
              <a:lnSpc>
                <a:spcPct val="100000"/>
              </a:lnSpc>
            </a:pPr>
            <a:r>
              <a:rPr lang="en-GB" sz="2400" dirty="0">
                <a:solidFill>
                  <a:srgbClr val="663300"/>
                </a:solidFill>
                <a:latin typeface="Helvetica" pitchFamily="34" charset="0"/>
              </a:rPr>
              <a:t>Aug. -</a:t>
            </a:r>
          </a:p>
          <a:p>
            <a:pPr>
              <a:lnSpc>
                <a:spcPct val="100000"/>
              </a:lnSpc>
            </a:pPr>
            <a:r>
              <a:rPr lang="en-GB" sz="2400" dirty="0">
                <a:solidFill>
                  <a:srgbClr val="663300"/>
                </a:solidFill>
                <a:latin typeface="Helvetica" pitchFamily="34" charset="0"/>
              </a:rPr>
              <a:t>Sept.</a:t>
            </a:r>
          </a:p>
        </p:txBody>
      </p:sp>
      <p:sp>
        <p:nvSpPr>
          <p:cNvPr id="19464" name="Line 8"/>
          <p:cNvSpPr>
            <a:spLocks noChangeShapeType="1"/>
          </p:cNvSpPr>
          <p:nvPr/>
        </p:nvSpPr>
        <p:spPr bwMode="auto">
          <a:xfrm>
            <a:off x="2908300" y="1293431"/>
            <a:ext cx="0" cy="254000"/>
          </a:xfrm>
          <a:prstGeom prst="line">
            <a:avLst/>
          </a:prstGeom>
          <a:noFill/>
          <a:ln w="50800">
            <a:solidFill>
              <a:schemeClr val="hlink"/>
            </a:solidFill>
            <a:round/>
            <a:headEnd/>
            <a:tailEnd/>
          </a:ln>
        </p:spPr>
        <p:txBody>
          <a:bodyPr wrap="none" anchor="ctr"/>
          <a:lstStyle/>
          <a:p>
            <a:endParaRPr lang="en-CA"/>
          </a:p>
        </p:txBody>
      </p:sp>
      <p:sp>
        <p:nvSpPr>
          <p:cNvPr id="19465" name="Line 9"/>
          <p:cNvSpPr>
            <a:spLocks noChangeShapeType="1"/>
          </p:cNvSpPr>
          <p:nvPr/>
        </p:nvSpPr>
        <p:spPr bwMode="auto">
          <a:xfrm>
            <a:off x="2922726" y="1536726"/>
            <a:ext cx="254000" cy="0"/>
          </a:xfrm>
          <a:prstGeom prst="line">
            <a:avLst/>
          </a:prstGeom>
          <a:noFill/>
          <a:ln w="50800">
            <a:solidFill>
              <a:schemeClr val="hlink"/>
            </a:solidFill>
            <a:round/>
            <a:headEnd/>
            <a:tailEnd/>
          </a:ln>
        </p:spPr>
        <p:txBody>
          <a:bodyPr wrap="none" anchor="ctr"/>
          <a:lstStyle/>
          <a:p>
            <a:endParaRPr lang="en-CA"/>
          </a:p>
        </p:txBody>
      </p:sp>
      <p:sp>
        <p:nvSpPr>
          <p:cNvPr id="19466" name="Line 10"/>
          <p:cNvSpPr>
            <a:spLocks noChangeShapeType="1"/>
          </p:cNvSpPr>
          <p:nvPr/>
        </p:nvSpPr>
        <p:spPr bwMode="auto">
          <a:xfrm>
            <a:off x="2189832" y="3618015"/>
            <a:ext cx="375179" cy="44183"/>
          </a:xfrm>
          <a:prstGeom prst="line">
            <a:avLst/>
          </a:prstGeom>
          <a:noFill/>
          <a:ln w="50800">
            <a:solidFill>
              <a:schemeClr val="hlink"/>
            </a:solidFill>
            <a:round/>
            <a:headEnd/>
            <a:tailEnd/>
          </a:ln>
        </p:spPr>
        <p:txBody>
          <a:bodyPr wrap="none" anchor="ctr"/>
          <a:lstStyle/>
          <a:p>
            <a:endParaRPr lang="en-CA"/>
          </a:p>
        </p:txBody>
      </p:sp>
      <p:sp>
        <p:nvSpPr>
          <p:cNvPr id="19467" name="Line 11"/>
          <p:cNvSpPr>
            <a:spLocks noChangeShapeType="1"/>
          </p:cNvSpPr>
          <p:nvPr/>
        </p:nvSpPr>
        <p:spPr bwMode="auto">
          <a:xfrm flipV="1">
            <a:off x="2590411" y="3331998"/>
            <a:ext cx="0" cy="355600"/>
          </a:xfrm>
          <a:prstGeom prst="line">
            <a:avLst/>
          </a:prstGeom>
          <a:noFill/>
          <a:ln w="50800">
            <a:solidFill>
              <a:schemeClr val="hlink"/>
            </a:solidFill>
            <a:round/>
            <a:headEnd/>
            <a:tailEnd/>
          </a:ln>
        </p:spPr>
        <p:txBody>
          <a:bodyPr wrap="none" anchor="ctr"/>
          <a:lstStyle/>
          <a:p>
            <a:endParaRPr lang="en-CA"/>
          </a:p>
        </p:txBody>
      </p:sp>
      <p:sp>
        <p:nvSpPr>
          <p:cNvPr id="19468" name="Line 12"/>
          <p:cNvSpPr>
            <a:spLocks noChangeShapeType="1"/>
          </p:cNvSpPr>
          <p:nvPr/>
        </p:nvSpPr>
        <p:spPr bwMode="auto">
          <a:xfrm flipV="1">
            <a:off x="5724128" y="3840086"/>
            <a:ext cx="318180" cy="43385"/>
          </a:xfrm>
          <a:prstGeom prst="line">
            <a:avLst/>
          </a:prstGeom>
          <a:noFill/>
          <a:ln w="50800">
            <a:solidFill>
              <a:schemeClr val="hlink"/>
            </a:solidFill>
            <a:round/>
            <a:headEnd/>
            <a:tailEnd/>
          </a:ln>
        </p:spPr>
        <p:txBody>
          <a:bodyPr wrap="none" anchor="ctr"/>
          <a:lstStyle/>
          <a:p>
            <a:endParaRPr lang="en-CA"/>
          </a:p>
        </p:txBody>
      </p:sp>
      <p:sp>
        <p:nvSpPr>
          <p:cNvPr id="19469" name="Line 13"/>
          <p:cNvSpPr>
            <a:spLocks noChangeShapeType="1"/>
          </p:cNvSpPr>
          <p:nvPr/>
        </p:nvSpPr>
        <p:spPr bwMode="auto">
          <a:xfrm>
            <a:off x="6042308" y="3829184"/>
            <a:ext cx="0" cy="319896"/>
          </a:xfrm>
          <a:prstGeom prst="line">
            <a:avLst/>
          </a:prstGeom>
          <a:noFill/>
          <a:ln w="50800">
            <a:solidFill>
              <a:schemeClr val="hlink"/>
            </a:solidFill>
            <a:round/>
            <a:headEnd/>
            <a:tailEnd/>
          </a:ln>
        </p:spPr>
        <p:txBody>
          <a:bodyPr wrap="none" anchor="ctr"/>
          <a:lstStyle/>
          <a:p>
            <a:endParaRPr lang="en-CA"/>
          </a:p>
        </p:txBody>
      </p:sp>
      <p:sp>
        <p:nvSpPr>
          <p:cNvPr id="19470" name="Line 14"/>
          <p:cNvSpPr>
            <a:spLocks noChangeShapeType="1"/>
          </p:cNvSpPr>
          <p:nvPr/>
        </p:nvSpPr>
        <p:spPr bwMode="auto">
          <a:xfrm flipV="1">
            <a:off x="5846586" y="1547431"/>
            <a:ext cx="352992" cy="10150"/>
          </a:xfrm>
          <a:prstGeom prst="line">
            <a:avLst/>
          </a:prstGeom>
          <a:noFill/>
          <a:ln w="50800">
            <a:solidFill>
              <a:schemeClr val="hlink"/>
            </a:solidFill>
            <a:round/>
            <a:headEnd/>
            <a:tailEnd/>
          </a:ln>
        </p:spPr>
        <p:txBody>
          <a:bodyPr wrap="none" anchor="ctr"/>
          <a:lstStyle/>
          <a:p>
            <a:endParaRPr lang="en-CA"/>
          </a:p>
        </p:txBody>
      </p:sp>
      <p:sp>
        <p:nvSpPr>
          <p:cNvPr id="19471" name="Line 15"/>
          <p:cNvSpPr>
            <a:spLocks noChangeShapeType="1"/>
          </p:cNvSpPr>
          <p:nvPr/>
        </p:nvSpPr>
        <p:spPr bwMode="auto">
          <a:xfrm flipV="1">
            <a:off x="5821186" y="1532181"/>
            <a:ext cx="0" cy="355600"/>
          </a:xfrm>
          <a:prstGeom prst="line">
            <a:avLst/>
          </a:prstGeom>
          <a:noFill/>
          <a:ln w="50800">
            <a:solidFill>
              <a:schemeClr val="hlink"/>
            </a:solidFill>
            <a:round/>
            <a:headEnd/>
            <a:tailEnd/>
          </a:ln>
        </p:spPr>
        <p:txBody>
          <a:bodyPr wrap="none" anchor="ctr"/>
          <a:lstStyle/>
          <a:p>
            <a:endParaRPr lang="en-CA"/>
          </a:p>
        </p:txBody>
      </p:sp>
      <p:sp>
        <p:nvSpPr>
          <p:cNvPr id="19472" name="Line 16"/>
          <p:cNvSpPr>
            <a:spLocks noChangeShapeType="1"/>
          </p:cNvSpPr>
          <p:nvPr/>
        </p:nvSpPr>
        <p:spPr bwMode="auto">
          <a:xfrm>
            <a:off x="76200" y="588888"/>
            <a:ext cx="0" cy="63500"/>
          </a:xfrm>
          <a:prstGeom prst="line">
            <a:avLst/>
          </a:prstGeom>
          <a:noFill/>
          <a:ln w="12700">
            <a:solidFill>
              <a:schemeClr val="folHlink"/>
            </a:solidFill>
            <a:round/>
            <a:headEnd/>
            <a:tailEnd/>
          </a:ln>
        </p:spPr>
        <p:txBody>
          <a:bodyPr wrap="none" anchor="ctr"/>
          <a:lstStyle/>
          <a:p>
            <a:endParaRPr lang="en-CA"/>
          </a:p>
        </p:txBody>
      </p:sp>
      <p:sp>
        <p:nvSpPr>
          <p:cNvPr id="19473" name="Rectangle 17"/>
          <p:cNvSpPr>
            <a:spLocks noChangeArrowheads="1"/>
          </p:cNvSpPr>
          <p:nvPr/>
        </p:nvSpPr>
        <p:spPr bwMode="auto">
          <a:xfrm>
            <a:off x="1038225" y="2414513"/>
            <a:ext cx="1000274" cy="530915"/>
          </a:xfrm>
          <a:prstGeom prst="rect">
            <a:avLst/>
          </a:prstGeom>
          <a:noFill/>
          <a:ln w="12700">
            <a:noFill/>
            <a:miter lim="800000"/>
            <a:headEnd/>
            <a:tailEnd/>
          </a:ln>
        </p:spPr>
        <p:txBody>
          <a:bodyPr wrap="none" lIns="47625" tIns="19050" rIns="47625" bIns="19050">
            <a:spAutoFit/>
          </a:bodyPr>
          <a:lstStyle/>
          <a:p>
            <a:pPr>
              <a:lnSpc>
                <a:spcPct val="100000"/>
              </a:lnSpc>
            </a:pPr>
            <a:r>
              <a:rPr lang="en-GB" sz="3200" dirty="0">
                <a:solidFill>
                  <a:srgbClr val="003300"/>
                </a:solidFill>
              </a:rPr>
              <a:t>EGGS</a:t>
            </a:r>
          </a:p>
        </p:txBody>
      </p:sp>
      <p:sp>
        <p:nvSpPr>
          <p:cNvPr id="19474" name="Rectangle 18"/>
          <p:cNvSpPr>
            <a:spLocks noChangeArrowheads="1"/>
          </p:cNvSpPr>
          <p:nvPr/>
        </p:nvSpPr>
        <p:spPr bwMode="auto">
          <a:xfrm>
            <a:off x="3622675" y="423788"/>
            <a:ext cx="1380186" cy="530915"/>
          </a:xfrm>
          <a:prstGeom prst="rect">
            <a:avLst/>
          </a:prstGeom>
          <a:noFill/>
          <a:ln w="12700">
            <a:noFill/>
            <a:miter lim="800000"/>
            <a:headEnd/>
            <a:tailEnd/>
          </a:ln>
        </p:spPr>
        <p:txBody>
          <a:bodyPr wrap="none" lIns="47625" tIns="19050" rIns="47625" bIns="19050">
            <a:spAutoFit/>
          </a:bodyPr>
          <a:lstStyle/>
          <a:p>
            <a:pPr>
              <a:lnSpc>
                <a:spcPct val="100000"/>
              </a:lnSpc>
            </a:pPr>
            <a:r>
              <a:rPr lang="en-GB" sz="3200" dirty="0">
                <a:solidFill>
                  <a:srgbClr val="003300"/>
                </a:solidFill>
              </a:rPr>
              <a:t>ADULTS</a:t>
            </a:r>
          </a:p>
        </p:txBody>
      </p:sp>
      <p:sp>
        <p:nvSpPr>
          <p:cNvPr id="19475" name="Rectangle 19"/>
          <p:cNvSpPr>
            <a:spLocks noChangeArrowheads="1"/>
          </p:cNvSpPr>
          <p:nvPr/>
        </p:nvSpPr>
        <p:spPr bwMode="auto">
          <a:xfrm>
            <a:off x="6270027" y="3780707"/>
            <a:ext cx="1189621" cy="530915"/>
          </a:xfrm>
          <a:prstGeom prst="rect">
            <a:avLst/>
          </a:prstGeom>
          <a:noFill/>
          <a:ln w="12700">
            <a:noFill/>
            <a:miter lim="800000"/>
            <a:headEnd/>
            <a:tailEnd/>
          </a:ln>
        </p:spPr>
        <p:txBody>
          <a:bodyPr wrap="none" lIns="47625" tIns="19050" rIns="47625" bIns="19050">
            <a:spAutoFit/>
          </a:bodyPr>
          <a:lstStyle/>
          <a:p>
            <a:pPr>
              <a:lnSpc>
                <a:spcPct val="100000"/>
              </a:lnSpc>
            </a:pPr>
            <a:r>
              <a:rPr lang="en-GB" sz="3200" dirty="0">
                <a:solidFill>
                  <a:srgbClr val="003300"/>
                </a:solidFill>
              </a:rPr>
              <a:t>PUPAE</a:t>
            </a:r>
          </a:p>
        </p:txBody>
      </p:sp>
      <p:sp>
        <p:nvSpPr>
          <p:cNvPr id="19476" name="Rectangle 20"/>
          <p:cNvSpPr>
            <a:spLocks noChangeArrowheads="1"/>
          </p:cNvSpPr>
          <p:nvPr/>
        </p:nvSpPr>
        <p:spPr bwMode="auto">
          <a:xfrm>
            <a:off x="3590925" y="4671938"/>
            <a:ext cx="1374543" cy="530915"/>
          </a:xfrm>
          <a:prstGeom prst="rect">
            <a:avLst/>
          </a:prstGeom>
          <a:noFill/>
          <a:ln w="12700">
            <a:noFill/>
            <a:miter lim="800000"/>
            <a:headEnd/>
            <a:tailEnd/>
          </a:ln>
        </p:spPr>
        <p:txBody>
          <a:bodyPr wrap="none" lIns="47625" tIns="19050" rIns="47625" bIns="19050">
            <a:spAutoFit/>
          </a:bodyPr>
          <a:lstStyle/>
          <a:p>
            <a:pPr>
              <a:lnSpc>
                <a:spcPct val="100000"/>
              </a:lnSpc>
            </a:pPr>
            <a:r>
              <a:rPr lang="en-GB" sz="3200" dirty="0">
                <a:solidFill>
                  <a:srgbClr val="003300"/>
                </a:solidFill>
              </a:rPr>
              <a:t>LARVAE</a:t>
            </a:r>
          </a:p>
        </p:txBody>
      </p:sp>
      <p:pic>
        <p:nvPicPr>
          <p:cNvPr id="25601" name="Picture 1" descr="M:\!Workgrp\Stewardship\Forest Health\ENTOMOLO\GRAPHICS\Fire Bugs Images\MOF2006LM_148.jpg"/>
          <p:cNvPicPr>
            <a:picLocks noChangeAspect="1" noChangeArrowheads="1"/>
          </p:cNvPicPr>
          <p:nvPr/>
        </p:nvPicPr>
        <p:blipFill>
          <a:blip r:embed="rId3" cstate="screen">
            <a:clrChange>
              <a:clrFrom>
                <a:srgbClr val="D7D5D8"/>
              </a:clrFrom>
              <a:clrTo>
                <a:srgbClr val="D7D5D8">
                  <a:alpha val="0"/>
                </a:srgbClr>
              </a:clrTo>
            </a:clrChange>
          </a:blip>
          <a:srcRect/>
          <a:stretch>
            <a:fillRect/>
          </a:stretch>
        </p:blipFill>
        <p:spPr bwMode="auto">
          <a:xfrm>
            <a:off x="4968169" y="-140730"/>
            <a:ext cx="2088232" cy="1378233"/>
          </a:xfrm>
          <a:prstGeom prst="rect">
            <a:avLst/>
          </a:prstGeom>
          <a:noFill/>
        </p:spPr>
      </p:pic>
      <p:pic>
        <p:nvPicPr>
          <p:cNvPr id="24" name="Picture 23" descr="MOF2006LM_143.jpg"/>
          <p:cNvPicPr>
            <a:picLocks noChangeAspect="1"/>
          </p:cNvPicPr>
          <p:nvPr/>
        </p:nvPicPr>
        <p:blipFill>
          <a:blip r:embed="rId4" cstate="screen">
            <a:clrChange>
              <a:clrFrom>
                <a:srgbClr val="FDFEFF"/>
              </a:clrFrom>
              <a:clrTo>
                <a:srgbClr val="FDFEFF">
                  <a:alpha val="0"/>
                </a:srgbClr>
              </a:clrTo>
            </a:clrChange>
          </a:blip>
          <a:stretch>
            <a:fillRect/>
          </a:stretch>
        </p:blipFill>
        <p:spPr>
          <a:xfrm>
            <a:off x="1473065" y="4005064"/>
            <a:ext cx="2072958" cy="1368152"/>
          </a:xfrm>
          <a:prstGeom prst="rect">
            <a:avLst/>
          </a:prstGeom>
        </p:spPr>
      </p:pic>
      <p:pic>
        <p:nvPicPr>
          <p:cNvPr id="25" name="Picture 24" descr="MOF2006LM_131.jpg"/>
          <p:cNvPicPr>
            <a:picLocks noChangeAspect="1"/>
          </p:cNvPicPr>
          <p:nvPr/>
        </p:nvPicPr>
        <p:blipFill>
          <a:blip r:embed="rId5" cstate="screen">
            <a:clrChange>
              <a:clrFrom>
                <a:srgbClr val="FEFEFE"/>
              </a:clrFrom>
              <a:clrTo>
                <a:srgbClr val="FEFEFE">
                  <a:alpha val="0"/>
                </a:srgbClr>
              </a:clrTo>
            </a:clrChange>
          </a:blip>
          <a:stretch>
            <a:fillRect/>
          </a:stretch>
        </p:blipFill>
        <p:spPr>
          <a:xfrm>
            <a:off x="5821186" y="4099497"/>
            <a:ext cx="2016224" cy="1330708"/>
          </a:xfrm>
          <a:prstGeom prst="rect">
            <a:avLst/>
          </a:prstGeom>
        </p:spPr>
      </p:pic>
      <p:sp>
        <p:nvSpPr>
          <p:cNvPr id="39" name="Line 4"/>
          <p:cNvSpPr>
            <a:spLocks noChangeShapeType="1"/>
          </p:cNvSpPr>
          <p:nvPr/>
        </p:nvSpPr>
        <p:spPr bwMode="auto">
          <a:xfrm>
            <a:off x="391740" y="6425952"/>
            <a:ext cx="8140700" cy="0"/>
          </a:xfrm>
          <a:prstGeom prst="line">
            <a:avLst/>
          </a:prstGeom>
          <a:noFill/>
          <a:ln w="76200">
            <a:solidFill>
              <a:srgbClr val="002060"/>
            </a:solidFill>
            <a:round/>
            <a:headEnd/>
            <a:tailEnd/>
          </a:ln>
        </p:spPr>
        <p:txBody>
          <a:bodyPr wrap="none" anchor="ctr"/>
          <a:lstStyle/>
          <a:p>
            <a:endParaRPr lang="en-CA" sz="1600"/>
          </a:p>
        </p:txBody>
      </p:sp>
      <p:sp>
        <p:nvSpPr>
          <p:cNvPr id="40" name="Rectangle 5"/>
          <p:cNvSpPr>
            <a:spLocks noChangeArrowheads="1"/>
          </p:cNvSpPr>
          <p:nvPr/>
        </p:nvSpPr>
        <p:spPr bwMode="auto">
          <a:xfrm>
            <a:off x="452065" y="6490583"/>
            <a:ext cx="700513"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solidFill>
                  <a:srgbClr val="663300"/>
                </a:solidFill>
                <a:latin typeface="Helvetica" pitchFamily="34" charset="0"/>
              </a:rPr>
              <a:t>March</a:t>
            </a:r>
          </a:p>
        </p:txBody>
      </p:sp>
      <p:sp>
        <p:nvSpPr>
          <p:cNvPr id="41" name="Rectangle 6"/>
          <p:cNvSpPr>
            <a:spLocks noChangeArrowheads="1"/>
          </p:cNvSpPr>
          <p:nvPr/>
        </p:nvSpPr>
        <p:spPr bwMode="auto">
          <a:xfrm>
            <a:off x="1907704" y="6490583"/>
            <a:ext cx="564257"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a:solidFill>
                  <a:srgbClr val="663300"/>
                </a:solidFill>
                <a:latin typeface="Helvetica" pitchFamily="34" charset="0"/>
              </a:rPr>
              <a:t>April</a:t>
            </a:r>
          </a:p>
        </p:txBody>
      </p:sp>
      <p:sp>
        <p:nvSpPr>
          <p:cNvPr id="42" name="Rectangle 7"/>
          <p:cNvSpPr>
            <a:spLocks noChangeArrowheads="1"/>
          </p:cNvSpPr>
          <p:nvPr/>
        </p:nvSpPr>
        <p:spPr bwMode="auto">
          <a:xfrm>
            <a:off x="3279304" y="6509633"/>
            <a:ext cx="495328"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a:solidFill>
                  <a:srgbClr val="663300"/>
                </a:solidFill>
                <a:latin typeface="Helvetica" pitchFamily="34" charset="0"/>
              </a:rPr>
              <a:t>May</a:t>
            </a:r>
          </a:p>
        </p:txBody>
      </p:sp>
      <p:sp>
        <p:nvSpPr>
          <p:cNvPr id="43" name="Rectangle 8"/>
          <p:cNvSpPr>
            <a:spLocks noChangeArrowheads="1"/>
          </p:cNvSpPr>
          <p:nvPr/>
        </p:nvSpPr>
        <p:spPr bwMode="auto">
          <a:xfrm>
            <a:off x="4612804" y="6528683"/>
            <a:ext cx="573875"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a:solidFill>
                  <a:srgbClr val="663300"/>
                </a:solidFill>
                <a:latin typeface="Helvetica" pitchFamily="34" charset="0"/>
              </a:rPr>
              <a:t>June</a:t>
            </a:r>
          </a:p>
        </p:txBody>
      </p:sp>
      <p:sp>
        <p:nvSpPr>
          <p:cNvPr id="44" name="Rectangle 9"/>
          <p:cNvSpPr>
            <a:spLocks noChangeArrowheads="1"/>
          </p:cNvSpPr>
          <p:nvPr/>
        </p:nvSpPr>
        <p:spPr bwMode="auto">
          <a:xfrm>
            <a:off x="5946304" y="6528683"/>
            <a:ext cx="506549"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a:solidFill>
                  <a:srgbClr val="663300"/>
                </a:solidFill>
                <a:latin typeface="Helvetica" pitchFamily="34" charset="0"/>
              </a:rPr>
              <a:t>July</a:t>
            </a:r>
          </a:p>
        </p:txBody>
      </p:sp>
      <p:sp>
        <p:nvSpPr>
          <p:cNvPr id="45" name="Rectangle 10"/>
          <p:cNvSpPr>
            <a:spLocks noChangeArrowheads="1"/>
          </p:cNvSpPr>
          <p:nvPr/>
        </p:nvSpPr>
        <p:spPr bwMode="auto">
          <a:xfrm>
            <a:off x="7184554" y="6525344"/>
            <a:ext cx="801501"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solidFill>
                  <a:srgbClr val="663300"/>
                </a:solidFill>
                <a:latin typeface="Helvetica" pitchFamily="34" charset="0"/>
              </a:rPr>
              <a:t>August</a:t>
            </a:r>
          </a:p>
        </p:txBody>
      </p:sp>
      <p:sp>
        <p:nvSpPr>
          <p:cNvPr id="46" name="Rectangle 12"/>
          <p:cNvSpPr>
            <a:spLocks noChangeArrowheads="1"/>
          </p:cNvSpPr>
          <p:nvPr/>
        </p:nvSpPr>
        <p:spPr bwMode="auto">
          <a:xfrm>
            <a:off x="3347864" y="5396935"/>
            <a:ext cx="2749550" cy="360040"/>
          </a:xfrm>
          <a:prstGeom prst="rect">
            <a:avLst/>
          </a:prstGeom>
          <a:gradFill flip="none" rotWithShape="1">
            <a:gsLst>
              <a:gs pos="0">
                <a:srgbClr val="C00000"/>
              </a:gs>
              <a:gs pos="100000">
                <a:srgbClr val="FF0000"/>
              </a:gs>
            </a:gsLst>
            <a:lin ang="5400000" scaled="1"/>
            <a:tileRect/>
          </a:gradFill>
          <a:ln w="12700">
            <a:solidFill>
              <a:srgbClr val="000066"/>
            </a:solidFill>
            <a:miter lim="800000"/>
            <a:headEnd/>
            <a:tailEnd/>
          </a:ln>
        </p:spPr>
        <p:txBody>
          <a:bodyPr wrap="none" anchor="ctr"/>
          <a:lstStyle/>
          <a:p>
            <a:endParaRPr lang="en-CA" sz="1600"/>
          </a:p>
        </p:txBody>
      </p:sp>
      <p:sp>
        <p:nvSpPr>
          <p:cNvPr id="47" name="Rectangle 13"/>
          <p:cNvSpPr>
            <a:spLocks noChangeArrowheads="1"/>
          </p:cNvSpPr>
          <p:nvPr/>
        </p:nvSpPr>
        <p:spPr bwMode="auto">
          <a:xfrm>
            <a:off x="4077265" y="5396935"/>
            <a:ext cx="1447512" cy="346249"/>
          </a:xfrm>
          <a:prstGeom prst="rect">
            <a:avLst/>
          </a:prstGeom>
          <a:noFill/>
          <a:ln w="50800">
            <a:noFill/>
            <a:miter lim="800000"/>
            <a:headEnd/>
            <a:tailEnd/>
          </a:ln>
        </p:spPr>
        <p:txBody>
          <a:bodyPr wrap="none" lIns="47625" tIns="19050" rIns="47625" bIns="19050">
            <a:spAutoFit/>
          </a:bodyPr>
          <a:lstStyle/>
          <a:p>
            <a:pPr>
              <a:lnSpc>
                <a:spcPct val="100000"/>
              </a:lnSpc>
            </a:pPr>
            <a:r>
              <a:rPr lang="en-GB" sz="2000" dirty="0">
                <a:solidFill>
                  <a:srgbClr val="FFFFCC"/>
                </a:solidFill>
                <a:effectLst>
                  <a:outerShdw blurRad="38100" dist="38100" dir="2700000" algn="tl">
                    <a:srgbClr val="000000">
                      <a:alpha val="43137"/>
                    </a:srgbClr>
                  </a:outerShdw>
                </a:effectLst>
                <a:latin typeface="Arial" pitchFamily="34" charset="0"/>
                <a:cs typeface="Arial" pitchFamily="34" charset="0"/>
              </a:rPr>
              <a:t>Main Flight</a:t>
            </a:r>
          </a:p>
        </p:txBody>
      </p:sp>
      <p:sp>
        <p:nvSpPr>
          <p:cNvPr id="50" name="Rectangle 11"/>
          <p:cNvSpPr>
            <a:spLocks noChangeArrowheads="1"/>
          </p:cNvSpPr>
          <p:nvPr/>
        </p:nvSpPr>
        <p:spPr bwMode="auto">
          <a:xfrm>
            <a:off x="2087190" y="5877282"/>
            <a:ext cx="5941194" cy="332646"/>
          </a:xfrm>
          <a:prstGeom prst="rect">
            <a:avLst/>
          </a:prstGeom>
          <a:gradFill flip="none" rotWithShape="1">
            <a:gsLst>
              <a:gs pos="0">
                <a:srgbClr val="002060"/>
              </a:gs>
              <a:gs pos="100000">
                <a:srgbClr val="0066CC"/>
              </a:gs>
            </a:gsLst>
            <a:lin ang="5400000" scaled="1"/>
            <a:tileRect/>
          </a:gradFill>
          <a:ln w="12700">
            <a:solidFill>
              <a:schemeClr val="tx1"/>
            </a:solidFill>
            <a:miter lim="800000"/>
            <a:headEnd/>
            <a:tailEnd/>
          </a:ln>
        </p:spPr>
        <p:txBody>
          <a:bodyPr wrap="none" anchor="ctr"/>
          <a:lstStyle/>
          <a:p>
            <a:endParaRPr lang="en-CA" sz="1600"/>
          </a:p>
        </p:txBody>
      </p:sp>
      <p:sp>
        <p:nvSpPr>
          <p:cNvPr id="51" name="Rectangle 15"/>
          <p:cNvSpPr>
            <a:spLocks noChangeArrowheads="1"/>
          </p:cNvSpPr>
          <p:nvPr/>
        </p:nvSpPr>
        <p:spPr bwMode="auto">
          <a:xfrm>
            <a:off x="3635896" y="5849888"/>
            <a:ext cx="2901435" cy="346249"/>
          </a:xfrm>
          <a:prstGeom prst="rect">
            <a:avLst/>
          </a:prstGeom>
          <a:noFill/>
          <a:ln w="50800">
            <a:noFill/>
            <a:miter lim="800000"/>
            <a:headEnd/>
            <a:tailEnd/>
          </a:ln>
        </p:spPr>
        <p:txBody>
          <a:bodyPr wrap="none" lIns="47625" tIns="19050" rIns="47625" bIns="19050">
            <a:spAutoFit/>
          </a:bodyPr>
          <a:lstStyle/>
          <a:p>
            <a:pPr>
              <a:lnSpc>
                <a:spcPct val="100000"/>
              </a:lnSpc>
            </a:pPr>
            <a:r>
              <a:rPr lang="en-GB" sz="2000" dirty="0">
                <a:solidFill>
                  <a:srgbClr val="FFFFCC"/>
                </a:solidFill>
                <a:effectLst>
                  <a:outerShdw blurRad="38100" dist="38100" dir="2700000" algn="tl">
                    <a:srgbClr val="000000">
                      <a:alpha val="43137"/>
                    </a:srgbClr>
                  </a:outerShdw>
                </a:effectLst>
                <a:latin typeface="Arial" pitchFamily="34" charset="0"/>
                <a:cs typeface="Arial" pitchFamily="34" charset="0"/>
              </a:rPr>
              <a:t>Complete Flight Period</a:t>
            </a:r>
          </a:p>
        </p:txBody>
      </p:sp>
      <p:sp>
        <p:nvSpPr>
          <p:cNvPr id="53" name="TextBox 52"/>
          <p:cNvSpPr txBox="1"/>
          <p:nvPr/>
        </p:nvSpPr>
        <p:spPr>
          <a:xfrm>
            <a:off x="0" y="0"/>
            <a:ext cx="5292080" cy="523220"/>
          </a:xfrm>
          <a:prstGeom prst="rect">
            <a:avLst/>
          </a:prstGeom>
          <a:noFill/>
        </p:spPr>
        <p:txBody>
          <a:bodyPr wrap="square" rtlCol="0">
            <a:spAutoFit/>
          </a:bodyPr>
          <a:lstStyle/>
          <a:p>
            <a:r>
              <a:rPr lang="en-CA" sz="2800" b="0" i="1" dirty="0" err="1">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Dendroctonus</a:t>
            </a:r>
            <a:r>
              <a:rPr lang="en-CA" sz="2800" b="0" i="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CA" sz="2800" b="0" i="1" dirty="0" err="1">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pseudotsugae</a:t>
            </a:r>
            <a:r>
              <a:rPr lang="en-CA" sz="2800" b="0" i="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p:txBody>
      </p:sp>
      <p:sp>
        <p:nvSpPr>
          <p:cNvPr id="54" name="TextBox 53"/>
          <p:cNvSpPr txBox="1"/>
          <p:nvPr/>
        </p:nvSpPr>
        <p:spPr>
          <a:xfrm>
            <a:off x="0" y="5373216"/>
            <a:ext cx="2031325" cy="424732"/>
          </a:xfrm>
          <a:prstGeom prst="rect">
            <a:avLst/>
          </a:prstGeom>
          <a:noFill/>
        </p:spPr>
        <p:txBody>
          <a:bodyPr wrap="none" rtlCol="0">
            <a:spAutoFit/>
          </a:bodyPr>
          <a:lstStyle/>
          <a:p>
            <a:r>
              <a:rPr lang="en-CA" sz="2400" b="0" dirty="0">
                <a:solidFill>
                  <a:srgbClr val="663300"/>
                </a:solidFill>
                <a:effectLst>
                  <a:outerShdw blurRad="38100" dist="38100" dir="2700000" algn="tl">
                    <a:srgbClr val="000000">
                      <a:alpha val="43137"/>
                    </a:srgbClr>
                  </a:outerShdw>
                </a:effectLst>
              </a:rPr>
              <a:t>Flight period</a:t>
            </a:r>
          </a:p>
        </p:txBody>
      </p:sp>
      <p:sp>
        <p:nvSpPr>
          <p:cNvPr id="2" name="Rectangle 1"/>
          <p:cNvSpPr/>
          <p:nvPr/>
        </p:nvSpPr>
        <p:spPr>
          <a:xfrm>
            <a:off x="3505212" y="2276872"/>
            <a:ext cx="1649811" cy="892552"/>
          </a:xfrm>
          <a:prstGeom prst="rect">
            <a:avLst/>
          </a:prstGeom>
        </p:spPr>
        <p:txBody>
          <a:bodyPr wrap="none">
            <a:spAutoFit/>
          </a:bodyPr>
          <a:lstStyle/>
          <a:p>
            <a:pPr algn="ctr"/>
            <a:r>
              <a:rPr lang="en-CA" sz="2600" b="0" i="1"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year</a:t>
            </a:r>
          </a:p>
          <a:p>
            <a:pPr algn="ctr"/>
            <a:r>
              <a:rPr lang="en-CA" sz="2600" b="0" i="1"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Life </a:t>
            </a:r>
            <a:r>
              <a:rPr lang="en-CA" sz="2600" b="0" i="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Cycle</a:t>
            </a:r>
          </a:p>
        </p:txBody>
      </p:sp>
      <p:pic>
        <p:nvPicPr>
          <p:cNvPr id="37" name="Picture 1" descr="M:\!Workgrp\Stewardship\Forest Health\ENTOMOLO\GRAPHICS\Fire Bugs Images\MOF2006LM_148.jpg">
            <a:extLst>
              <a:ext uri="{FF2B5EF4-FFF2-40B4-BE49-F238E27FC236}">
                <a16:creationId xmlns="" xmlns:a16="http://schemas.microsoft.com/office/drawing/2014/main" id="{F18DFE29-C8FD-4180-8838-1B6C7019C07D}"/>
              </a:ext>
            </a:extLst>
          </p:cNvPr>
          <p:cNvPicPr>
            <a:picLocks noChangeAspect="1" noChangeArrowheads="1"/>
          </p:cNvPicPr>
          <p:nvPr/>
        </p:nvPicPr>
        <p:blipFill>
          <a:blip r:embed="rId3" cstate="screen">
            <a:clrChange>
              <a:clrFrom>
                <a:srgbClr val="D7D5D8"/>
              </a:clrFrom>
              <a:clrTo>
                <a:srgbClr val="D7D5D8">
                  <a:alpha val="0"/>
                </a:srgbClr>
              </a:clrTo>
            </a:clrChange>
          </a:blip>
          <a:srcRect/>
          <a:stretch>
            <a:fillRect/>
          </a:stretch>
        </p:blipFill>
        <p:spPr bwMode="auto">
          <a:xfrm>
            <a:off x="6390631" y="2088472"/>
            <a:ext cx="2088232" cy="1378233"/>
          </a:xfrm>
          <a:prstGeom prst="rect">
            <a:avLst/>
          </a:prstGeom>
          <a:noFill/>
        </p:spPr>
      </p:pic>
      <p:sp>
        <p:nvSpPr>
          <p:cNvPr id="48" name="Rectangle 18">
            <a:extLst>
              <a:ext uri="{FF2B5EF4-FFF2-40B4-BE49-F238E27FC236}">
                <a16:creationId xmlns="" xmlns:a16="http://schemas.microsoft.com/office/drawing/2014/main" id="{8DC56A72-00A7-46E9-8202-691998AB3393}"/>
              </a:ext>
            </a:extLst>
          </p:cNvPr>
          <p:cNvSpPr>
            <a:spLocks noChangeArrowheads="1"/>
          </p:cNvSpPr>
          <p:nvPr/>
        </p:nvSpPr>
        <p:spPr bwMode="auto">
          <a:xfrm>
            <a:off x="7509682" y="3352558"/>
            <a:ext cx="1380186" cy="530915"/>
          </a:xfrm>
          <a:prstGeom prst="rect">
            <a:avLst/>
          </a:prstGeom>
          <a:noFill/>
          <a:ln w="12700">
            <a:noFill/>
            <a:miter lim="800000"/>
            <a:headEnd/>
            <a:tailEnd/>
          </a:ln>
        </p:spPr>
        <p:txBody>
          <a:bodyPr wrap="none" lIns="47625" tIns="19050" rIns="47625" bIns="19050">
            <a:spAutoFit/>
          </a:bodyPr>
          <a:lstStyle/>
          <a:p>
            <a:pPr>
              <a:lnSpc>
                <a:spcPct val="100000"/>
              </a:lnSpc>
            </a:pPr>
            <a:r>
              <a:rPr lang="en-GB" sz="3200" dirty="0">
                <a:solidFill>
                  <a:srgbClr val="003300"/>
                </a:solidFill>
              </a:rPr>
              <a:t>ADULTS</a:t>
            </a:r>
          </a:p>
        </p:txBody>
      </p:sp>
      <p:sp>
        <p:nvSpPr>
          <p:cNvPr id="3" name="Right Arrow 2"/>
          <p:cNvSpPr/>
          <p:nvPr/>
        </p:nvSpPr>
        <p:spPr>
          <a:xfrm rot="1778719">
            <a:off x="1327956" y="1640985"/>
            <a:ext cx="995555" cy="527537"/>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rot="1909086">
            <a:off x="1478855" y="1660555"/>
            <a:ext cx="513282"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CA" b="1" baseline="30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
            </a:r>
            <a:r>
              <a:rPr lang="en-CA"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C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9" name="Right Arrow 48"/>
          <p:cNvSpPr/>
          <p:nvPr/>
        </p:nvSpPr>
        <p:spPr>
          <a:xfrm rot="20463140">
            <a:off x="1311572" y="3213647"/>
            <a:ext cx="995555" cy="527537"/>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TextBox 51"/>
          <p:cNvSpPr txBox="1"/>
          <p:nvPr/>
        </p:nvSpPr>
        <p:spPr>
          <a:xfrm rot="20593507">
            <a:off x="1483583" y="3325130"/>
            <a:ext cx="502061"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CA" b="1" baseline="30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nd</a:t>
            </a:r>
            <a:endParaRPr lang="en-CA"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77546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9" grpId="0" animBg="1"/>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3568" y="47526"/>
            <a:ext cx="7753355" cy="1077218"/>
          </a:xfrm>
          <a:prstGeom prst="rect">
            <a:avLst/>
          </a:prstGeom>
          <a:noFill/>
        </p:spPr>
        <p:txBody>
          <a:bodyPr wrap="square" rtlCol="0">
            <a:spAutoFit/>
          </a:bodyPr>
          <a:lstStyle/>
          <a:p>
            <a:pPr algn="ctr">
              <a:spcAft>
                <a:spcPts val="600"/>
              </a:spcAft>
            </a:pPr>
            <a:r>
              <a:rPr lang="en-CA" sz="3200" b="1" dirty="0">
                <a:solidFill>
                  <a:srgbClr val="996633"/>
                </a:solidFill>
                <a:latin typeface="Arial" panose="020B0604020202020204" pitchFamily="34" charset="0"/>
                <a:cs typeface="Arial" panose="020B0604020202020204" pitchFamily="34" charset="0"/>
              </a:rPr>
              <a:t>Recognizing Douglas-fir beetle </a:t>
            </a:r>
            <a:r>
              <a:rPr lang="en-CA" sz="3200" b="1" dirty="0" smtClean="0">
                <a:solidFill>
                  <a:srgbClr val="996633"/>
                </a:solidFill>
                <a:latin typeface="Arial" panose="020B0604020202020204" pitchFamily="34" charset="0"/>
                <a:cs typeface="Arial" panose="020B0604020202020204" pitchFamily="34" charset="0"/>
              </a:rPr>
              <a:t>attack and secondary insect attack</a:t>
            </a:r>
            <a:endParaRPr lang="en-CA" sz="2800" b="1" dirty="0">
              <a:solidFill>
                <a:srgbClr val="996633"/>
              </a:solidFill>
              <a:latin typeface="Arial" panose="020B0604020202020204" pitchFamily="34" charset="0"/>
              <a:cs typeface="Arial" panose="020B0604020202020204" pitchFamily="34" charset="0"/>
            </a:endParaRPr>
          </a:p>
        </p:txBody>
      </p:sp>
      <p:sp>
        <p:nvSpPr>
          <p:cNvPr id="4" name="Rectangle 3"/>
          <p:cNvSpPr/>
          <p:nvPr/>
        </p:nvSpPr>
        <p:spPr>
          <a:xfrm>
            <a:off x="580976" y="1124744"/>
            <a:ext cx="8280920" cy="1733808"/>
          </a:xfrm>
          <a:prstGeom prst="rect">
            <a:avLst/>
          </a:prstGeom>
          <a:noFill/>
        </p:spPr>
        <p:txBody>
          <a:bodyPr wrap="square" rtlCol="0">
            <a:spAutoFit/>
          </a:bodyPr>
          <a:lstStyle/>
          <a:p>
            <a:pPr marL="514350" indent="-514350">
              <a:spcAft>
                <a:spcPts val="1000"/>
              </a:spcAft>
              <a:buFont typeface="+mj-lt"/>
              <a:buAutoNum type="alphaLcParenR"/>
            </a:pPr>
            <a:r>
              <a:rPr lang="en-CA" sz="3000" dirty="0">
                <a:latin typeface="Arial" panose="020B0604020202020204" pitchFamily="34" charset="0"/>
                <a:cs typeface="Arial" panose="020B0604020202020204" pitchFamily="34" charset="0"/>
              </a:rPr>
              <a:t>Signs &amp; symptoms on bole</a:t>
            </a:r>
          </a:p>
          <a:p>
            <a:pPr marL="514350" indent="-514350">
              <a:spcAft>
                <a:spcPts val="1000"/>
              </a:spcAft>
              <a:buFont typeface="+mj-lt"/>
              <a:buAutoNum type="alphaLcParenR"/>
            </a:pPr>
            <a:r>
              <a:rPr lang="en-CA" sz="3000" dirty="0">
                <a:latin typeface="Arial" panose="020B0604020202020204" pitchFamily="34" charset="0"/>
                <a:cs typeface="Arial" panose="020B0604020202020204" pitchFamily="34" charset="0"/>
              </a:rPr>
              <a:t>Crown symptoms</a:t>
            </a:r>
          </a:p>
          <a:p>
            <a:pPr marL="514350" indent="-514350">
              <a:spcAft>
                <a:spcPts val="1000"/>
              </a:spcAft>
              <a:buFont typeface="+mj-lt"/>
              <a:buAutoNum type="alphaLcParenR"/>
            </a:pPr>
            <a:r>
              <a:rPr lang="en-CA" sz="3000" dirty="0">
                <a:latin typeface="Arial" panose="020B0604020202020204" pitchFamily="34" charset="0"/>
                <a:cs typeface="Arial" panose="020B0604020202020204" pitchFamily="34" charset="0"/>
              </a:rPr>
              <a:t>Time of year – beetle biology</a:t>
            </a:r>
          </a:p>
        </p:txBody>
      </p:sp>
      <p:pic>
        <p:nvPicPr>
          <p:cNvPr id="5" name="Picture 4"/>
          <p:cNvPicPr>
            <a:picLocks noChangeAspect="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5400000">
            <a:off x="-202967" y="3523447"/>
            <a:ext cx="3635896" cy="2726922"/>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pic>
        <p:nvPicPr>
          <p:cNvPr id="8" name="Picture 7"/>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l="19417" t="5954" r="47573" b="9644"/>
          <a:stretch/>
        </p:blipFill>
        <p:spPr>
          <a:xfrm>
            <a:off x="3347864" y="3068960"/>
            <a:ext cx="1898204" cy="3640085"/>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pic>
        <p:nvPicPr>
          <p:cNvPr id="9" name="Picture 8"/>
          <p:cNvPicPr>
            <a:picLocks noChangeAspect="1"/>
          </p:cNvPicPr>
          <p:nvPr/>
        </p:nvPicPr>
        <p:blipFill rotWithShape="1">
          <a:blip r:embed="rId7" cstate="screen">
            <a:extLst>
              <a:ext uri="{28A0092B-C50C-407E-A947-70E740481C1C}">
                <a14:useLocalDpi xmlns:a14="http://schemas.microsoft.com/office/drawing/2010/main"/>
              </a:ext>
            </a:extLst>
          </a:blip>
          <a:srcRect l="36358" r="-1"/>
          <a:stretch/>
        </p:blipFill>
        <p:spPr>
          <a:xfrm>
            <a:off x="5548544" y="3065672"/>
            <a:ext cx="3474117" cy="3639183"/>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10" name="TextBox 9"/>
          <p:cNvSpPr txBox="1"/>
          <p:nvPr/>
        </p:nvSpPr>
        <p:spPr>
          <a:xfrm>
            <a:off x="5968415" y="3285230"/>
            <a:ext cx="2348720" cy="400110"/>
          </a:xfrm>
          <a:prstGeom prst="rect">
            <a:avLst/>
          </a:prstGeom>
          <a:noFill/>
        </p:spPr>
        <p:txBody>
          <a:bodyPr wrap="none" rtlCol="0">
            <a:spAutoFit/>
          </a:bodyPr>
          <a:lstStyle/>
          <a:p>
            <a:r>
              <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Early summer burn</a:t>
            </a:r>
          </a:p>
        </p:txBody>
      </p:sp>
      <p:sp>
        <p:nvSpPr>
          <p:cNvPr id="11" name="TextBox 10"/>
          <p:cNvSpPr txBox="1"/>
          <p:nvPr/>
        </p:nvSpPr>
        <p:spPr>
          <a:xfrm>
            <a:off x="6011696" y="6021288"/>
            <a:ext cx="2262158" cy="400110"/>
          </a:xfrm>
          <a:prstGeom prst="rect">
            <a:avLst/>
          </a:prstGeom>
          <a:noFill/>
        </p:spPr>
        <p:txBody>
          <a:bodyPr wrap="none" rtlCol="0">
            <a:spAutoFit/>
          </a:bodyPr>
          <a:lstStyle/>
          <a:p>
            <a:r>
              <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Late summer burn</a:t>
            </a:r>
          </a:p>
        </p:txBody>
      </p:sp>
      <p:sp>
        <p:nvSpPr>
          <p:cNvPr id="12" name="TextBox 11"/>
          <p:cNvSpPr txBox="1"/>
          <p:nvPr/>
        </p:nvSpPr>
        <p:spPr>
          <a:xfrm>
            <a:off x="1115616" y="5713512"/>
            <a:ext cx="1213063" cy="707886"/>
          </a:xfrm>
          <a:prstGeom prst="rect">
            <a:avLst/>
          </a:prstGeom>
          <a:noFill/>
        </p:spPr>
        <p:txBody>
          <a:bodyPr wrap="square" rtlCol="0">
            <a:spAutoFit/>
          </a:bodyPr>
          <a:lstStyle/>
          <a:p>
            <a:pPr algn="ctr"/>
            <a:r>
              <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Bole scorch</a:t>
            </a:r>
          </a:p>
        </p:txBody>
      </p:sp>
      <p:sp>
        <p:nvSpPr>
          <p:cNvPr id="13" name="TextBox 12"/>
          <p:cNvSpPr txBox="1"/>
          <p:nvPr/>
        </p:nvSpPr>
        <p:spPr>
          <a:xfrm>
            <a:off x="3419872" y="6021288"/>
            <a:ext cx="1752403" cy="400110"/>
          </a:xfrm>
          <a:prstGeom prst="rect">
            <a:avLst/>
          </a:prstGeom>
          <a:noFill/>
        </p:spPr>
        <p:txBody>
          <a:bodyPr wrap="none" rtlCol="0">
            <a:spAutoFit/>
          </a:bodyPr>
          <a:lstStyle/>
          <a:p>
            <a:r>
              <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Crown scorch</a:t>
            </a:r>
          </a:p>
        </p:txBody>
      </p:sp>
    </p:spTree>
    <p:extLst>
      <p:ext uri="{BB962C8B-B14F-4D97-AF65-F5344CB8AC3E}">
        <p14:creationId xmlns:p14="http://schemas.microsoft.com/office/powerpoint/2010/main" val="278330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332656"/>
            <a:ext cx="8280920" cy="2534027"/>
          </a:xfrm>
          <a:prstGeom prst="rect">
            <a:avLst/>
          </a:prstGeom>
          <a:noFill/>
        </p:spPr>
        <p:txBody>
          <a:bodyPr wrap="square" rtlCol="0">
            <a:spAutoFit/>
          </a:bodyPr>
          <a:lstStyle/>
          <a:p>
            <a:pPr>
              <a:spcAft>
                <a:spcPts val="1000"/>
              </a:spcAft>
            </a:pPr>
            <a:r>
              <a:rPr lang="en-CA" sz="3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Key insect </a:t>
            </a:r>
            <a:r>
              <a:rPr lang="en-CA" sz="3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damage </a:t>
            </a:r>
            <a:r>
              <a:rPr lang="en-CA" sz="3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occurring </a:t>
            </a:r>
            <a:r>
              <a:rPr lang="en-CA" sz="3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post-fire:</a:t>
            </a:r>
          </a:p>
          <a:p>
            <a:pPr>
              <a:spcAft>
                <a:spcPts val="1000"/>
              </a:spcAft>
            </a:pPr>
            <a:r>
              <a:rPr lang="en-CA" sz="2800" dirty="0">
                <a:solidFill>
                  <a:srgbClr val="663300"/>
                </a:solidFill>
                <a:latin typeface="Arial" panose="020B0604020202020204" pitchFamily="34" charset="0"/>
                <a:cs typeface="Arial" panose="020B0604020202020204" pitchFamily="34" charset="0"/>
              </a:rPr>
              <a:t>Bark beetles, woodborers, ambrosia beetles, wood wasps and others are attracted to fires and fire-damaged hosts.</a:t>
            </a:r>
          </a:p>
          <a:p>
            <a:pPr>
              <a:spcAft>
                <a:spcPts val="1000"/>
              </a:spcAft>
            </a:pPr>
            <a:r>
              <a:rPr lang="en-CA" sz="2800" dirty="0">
                <a:solidFill>
                  <a:srgbClr val="663300"/>
                </a:solidFill>
                <a:latin typeface="Arial" panose="020B0604020202020204" pitchFamily="34" charset="0"/>
                <a:cs typeface="Arial" panose="020B0604020202020204" pitchFamily="34" charset="0"/>
              </a:rPr>
              <a:t>Each type of insect has its </a:t>
            </a:r>
            <a:r>
              <a:rPr lang="en-CA" sz="2800" dirty="0" smtClean="0">
                <a:solidFill>
                  <a:srgbClr val="663300"/>
                </a:solidFill>
                <a:latin typeface="Arial" panose="020B0604020202020204" pitchFamily="34" charset="0"/>
                <a:cs typeface="Arial" panose="020B0604020202020204" pitchFamily="34" charset="0"/>
              </a:rPr>
              <a:t>unique </a:t>
            </a:r>
            <a:r>
              <a:rPr lang="en-CA" sz="2800" dirty="0">
                <a:solidFill>
                  <a:srgbClr val="663300"/>
                </a:solidFill>
                <a:latin typeface="Arial" panose="020B0604020202020204" pitchFamily="34" charset="0"/>
                <a:cs typeface="Arial" panose="020B0604020202020204" pitchFamily="34" charset="0"/>
              </a:rPr>
              <a:t>“signature”.</a:t>
            </a:r>
          </a:p>
        </p:txBody>
      </p:sp>
      <p:sp>
        <p:nvSpPr>
          <p:cNvPr id="4" name="Rectangle 3"/>
          <p:cNvSpPr/>
          <p:nvPr/>
        </p:nvSpPr>
        <p:spPr>
          <a:xfrm>
            <a:off x="611560" y="3289014"/>
            <a:ext cx="6192688" cy="3293209"/>
          </a:xfrm>
          <a:prstGeom prst="rect">
            <a:avLst/>
          </a:prstGeom>
        </p:spPr>
        <p:txBody>
          <a:bodyPr wrap="square">
            <a:spAutoFit/>
          </a:bodyPr>
          <a:lstStyle/>
          <a:p>
            <a:pPr lvl="0"/>
            <a:r>
              <a:rPr lang="en-CA" sz="3000" dirty="0">
                <a:solidFill>
                  <a:srgbClr val="663300"/>
                </a:solidFill>
                <a:latin typeface="Arial" panose="020B0604020202020204" pitchFamily="34" charset="0"/>
                <a:cs typeface="Arial" panose="020B0604020202020204" pitchFamily="34" charset="0"/>
              </a:rPr>
              <a:t>Bark beetles</a:t>
            </a:r>
          </a:p>
          <a:p>
            <a:pPr lvl="0"/>
            <a:endParaRPr lang="en-CA" sz="4400" dirty="0">
              <a:solidFill>
                <a:srgbClr val="663300"/>
              </a:solidFill>
              <a:latin typeface="Arial" panose="020B0604020202020204" pitchFamily="34" charset="0"/>
              <a:cs typeface="Arial" panose="020B0604020202020204" pitchFamily="34" charset="0"/>
            </a:endParaRPr>
          </a:p>
          <a:p>
            <a:pPr lvl="0"/>
            <a:r>
              <a:rPr lang="en-CA" sz="3000" dirty="0">
                <a:solidFill>
                  <a:srgbClr val="663300"/>
                </a:solidFill>
                <a:latin typeface="Arial" panose="020B0604020202020204" pitchFamily="34" charset="0"/>
                <a:cs typeface="Arial" panose="020B0604020202020204" pitchFamily="34" charset="0"/>
              </a:rPr>
              <a:t>Secondary bark beetles</a:t>
            </a:r>
          </a:p>
          <a:p>
            <a:pPr lvl="0"/>
            <a:endParaRPr lang="en-CA" sz="4400" dirty="0">
              <a:solidFill>
                <a:srgbClr val="663300"/>
              </a:solidFill>
              <a:latin typeface="Arial" panose="020B0604020202020204" pitchFamily="34" charset="0"/>
              <a:cs typeface="Arial" panose="020B0604020202020204" pitchFamily="34" charset="0"/>
            </a:endParaRPr>
          </a:p>
          <a:p>
            <a:pPr lvl="0"/>
            <a:r>
              <a:rPr lang="en-CA" sz="3000" dirty="0">
                <a:solidFill>
                  <a:srgbClr val="663300"/>
                </a:solidFill>
                <a:latin typeface="Arial" panose="020B0604020202020204" pitchFamily="34" charset="0"/>
                <a:cs typeface="Arial" panose="020B0604020202020204" pitchFamily="34" charset="0"/>
              </a:rPr>
              <a:t>Decomposers (woodborer, ambrosia beetle, wood wasp, ants)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19612" y="4811042"/>
            <a:ext cx="1988526" cy="1274781"/>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42183" y="4320876"/>
            <a:ext cx="1248391" cy="980332"/>
          </a:xfrm>
          <a:prstGeom prst="rect">
            <a:avLst/>
          </a:prstGeom>
        </p:spPr>
      </p:pic>
      <p:pic>
        <p:nvPicPr>
          <p:cNvPr id="8" name="Picture 7"/>
          <p:cNvPicPr>
            <a:picLocks noChangeAspect="1"/>
          </p:cNvPicPr>
          <p:nvPr/>
        </p:nvPicPr>
        <p:blipFill>
          <a:blip r:embed="rId4" cstate="screen">
            <a:extLst>
              <a:ext uri="{BEBA8EAE-BF5A-486C-A8C5-ECC9F3942E4B}">
                <a14:imgProps xmlns:a14="http://schemas.microsoft.com/office/drawing/2010/main">
                  <a14:imgLayer r:embed="rId5">
                    <a14:imgEffect>
                      <a14:backgroundRemoval t="1563" b="100000" l="932" r="99767"/>
                    </a14:imgEffect>
                  </a14:imgLayer>
                </a14:imgProps>
              </a:ext>
              <a:ext uri="{28A0092B-C50C-407E-A947-70E740481C1C}">
                <a14:useLocalDpi xmlns:a14="http://schemas.microsoft.com/office/drawing/2010/main"/>
              </a:ext>
            </a:extLst>
          </a:blip>
          <a:stretch>
            <a:fillRect/>
          </a:stretch>
        </p:blipFill>
        <p:spPr>
          <a:xfrm>
            <a:off x="4786238" y="3133902"/>
            <a:ext cx="1729978" cy="1031540"/>
          </a:xfrm>
          <a:prstGeom prst="rect">
            <a:avLst/>
          </a:prstGeom>
        </p:spPr>
      </p:pic>
      <p:pic>
        <p:nvPicPr>
          <p:cNvPr id="9" name="Picture 8"/>
          <p:cNvPicPr>
            <a:picLocks noChangeAspect="1"/>
          </p:cNvPicPr>
          <p:nvPr/>
        </p:nvPicPr>
        <p:blipFill>
          <a:blip r:embed="rId6" cstate="screen">
            <a:extLst>
              <a:ext uri="{BEBA8EAE-BF5A-486C-A8C5-ECC9F3942E4B}">
                <a14:imgProps xmlns:a14="http://schemas.microsoft.com/office/drawing/2010/main">
                  <a14:imgLayer r:embed="rId7">
                    <a14:imgEffect>
                      <a14:backgroundRemoval t="0" b="100000" l="1229" r="99905"/>
                    </a14:imgEffect>
                  </a14:imgLayer>
                </a14:imgProps>
              </a:ext>
              <a:ext uri="{28A0092B-C50C-407E-A947-70E740481C1C}">
                <a14:useLocalDpi xmlns:a14="http://schemas.microsoft.com/office/drawing/2010/main"/>
              </a:ext>
            </a:extLst>
          </a:blip>
          <a:stretch>
            <a:fillRect/>
          </a:stretch>
        </p:blipFill>
        <p:spPr>
          <a:xfrm>
            <a:off x="7545029" y="5868043"/>
            <a:ext cx="1337619" cy="970975"/>
          </a:xfrm>
          <a:prstGeom prst="rect">
            <a:avLst/>
          </a:prstGeom>
        </p:spPr>
      </p:pic>
      <p:pic>
        <p:nvPicPr>
          <p:cNvPr id="10" name="Picture 9"/>
          <p:cNvPicPr>
            <a:picLocks noChangeAspect="1"/>
          </p:cNvPicPr>
          <p:nvPr/>
        </p:nvPicPr>
        <p:blipFill>
          <a:blip r:embed="rId8" cstate="screen">
            <a:extLst>
              <a:ext uri="{BEBA8EAE-BF5A-486C-A8C5-ECC9F3942E4B}">
                <a14:imgProps xmlns:a14="http://schemas.microsoft.com/office/drawing/2010/main">
                  <a14:imgLayer r:embed="rId9">
                    <a14:imgEffect>
                      <a14:backgroundRemoval t="6061" b="94949" l="3111" r="99333"/>
                    </a14:imgEffect>
                  </a14:imgLayer>
                </a14:imgProps>
              </a:ext>
              <a:ext uri="{28A0092B-C50C-407E-A947-70E740481C1C}">
                <a14:useLocalDpi xmlns:a14="http://schemas.microsoft.com/office/drawing/2010/main"/>
              </a:ext>
            </a:extLst>
          </a:blip>
          <a:stretch>
            <a:fillRect/>
          </a:stretch>
        </p:blipFill>
        <p:spPr>
          <a:xfrm rot="20263480">
            <a:off x="6342597" y="5597608"/>
            <a:ext cx="1686927" cy="1113372"/>
          </a:xfrm>
          <a:prstGeom prst="rect">
            <a:avLst/>
          </a:prstGeom>
        </p:spPr>
      </p:pic>
      <p:pic>
        <p:nvPicPr>
          <p:cNvPr id="11" name="Picture 1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86062" y="2996952"/>
            <a:ext cx="1753852" cy="1157542"/>
          </a:xfrm>
          <a:prstGeom prst="rect">
            <a:avLst/>
          </a:prstGeom>
        </p:spPr>
      </p:pic>
      <p:cxnSp>
        <p:nvCxnSpPr>
          <p:cNvPr id="13" name="Straight Connector 12"/>
          <p:cNvCxnSpPr/>
          <p:nvPr/>
        </p:nvCxnSpPr>
        <p:spPr>
          <a:xfrm>
            <a:off x="611560" y="2924944"/>
            <a:ext cx="8136904" cy="0"/>
          </a:xfrm>
          <a:prstGeom prst="line">
            <a:avLst/>
          </a:prstGeom>
          <a:ln w="28575">
            <a:solidFill>
              <a:srgbClr val="663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67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IBD larva +galleries"/>
          <p:cNvPicPr>
            <a:picLocks noChangeAspect="1" noChangeArrowheads="1"/>
          </p:cNvPicPr>
          <p:nvPr/>
        </p:nvPicPr>
        <p:blipFill>
          <a:blip r:embed="rId2" cstate="print"/>
          <a:srcRect/>
          <a:stretch>
            <a:fillRect/>
          </a:stretch>
        </p:blipFill>
        <p:spPr bwMode="auto">
          <a:xfrm rot="16200000">
            <a:off x="3786934" y="1242267"/>
            <a:ext cx="6857999" cy="4373466"/>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pic>
        <p:nvPicPr>
          <p:cNvPr id="3" name="Picture 5" descr="IBD fras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7014"/>
          <a:stretch/>
        </p:blipFill>
        <p:spPr bwMode="auto">
          <a:xfrm>
            <a:off x="117369" y="2571492"/>
            <a:ext cx="4752528" cy="4230771"/>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4" name="Rectangle 3"/>
          <p:cNvSpPr/>
          <p:nvPr/>
        </p:nvSpPr>
        <p:spPr>
          <a:xfrm>
            <a:off x="255620" y="116632"/>
            <a:ext cx="4773579" cy="2462213"/>
          </a:xfrm>
          <a:prstGeom prst="rect">
            <a:avLst/>
          </a:prstGeom>
          <a:noFill/>
        </p:spPr>
        <p:txBody>
          <a:bodyPr wrap="square" rtlCol="0">
            <a:spAutoFit/>
          </a:bodyPr>
          <a:lstStyle/>
          <a:p>
            <a:pPr>
              <a:spcAft>
                <a:spcPts val="1200"/>
              </a:spcAft>
            </a:pP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Must verify DFB attack:</a:t>
            </a:r>
          </a:p>
          <a:p>
            <a:pPr marL="342900" indent="-342900">
              <a:spcAft>
                <a:spcPts val="1200"/>
              </a:spcAft>
              <a:buFont typeface="Arial" panose="020B0604020202020204" pitchFamily="34" charset="0"/>
              <a:buChar char="•"/>
            </a:pPr>
            <a:r>
              <a:rPr lang="en-CA" sz="2400" dirty="0" smtClean="0">
                <a:solidFill>
                  <a:srgbClr val="663300"/>
                </a:solidFill>
                <a:latin typeface="Arial" panose="020B0604020202020204" pitchFamily="34" charset="0"/>
                <a:cs typeface="Arial" panose="020B0604020202020204" pitchFamily="34" charset="0"/>
              </a:rPr>
              <a:t>scorched bole with red </a:t>
            </a:r>
            <a:r>
              <a:rPr lang="en-CA" sz="2400" dirty="0" err="1" smtClean="0">
                <a:solidFill>
                  <a:srgbClr val="663300"/>
                </a:solidFill>
                <a:latin typeface="Arial" panose="020B0604020202020204" pitchFamily="34" charset="0"/>
                <a:cs typeface="Arial" panose="020B0604020202020204" pitchFamily="34" charset="0"/>
              </a:rPr>
              <a:t>frass</a:t>
            </a:r>
            <a:endParaRPr lang="en-CA" sz="2400" dirty="0" smtClean="0">
              <a:solidFill>
                <a:srgbClr val="663300"/>
              </a:solidFill>
              <a:latin typeface="Arial" panose="020B0604020202020204" pitchFamily="34" charset="0"/>
              <a:cs typeface="Arial" panose="020B0604020202020204" pitchFamily="34" charset="0"/>
            </a:endParaRPr>
          </a:p>
          <a:p>
            <a:pPr marL="342900" indent="-342900">
              <a:spcAft>
                <a:spcPts val="1200"/>
              </a:spcAft>
              <a:buFont typeface="Arial" panose="020B0604020202020204" pitchFamily="34" charset="0"/>
              <a:buChar char="•"/>
            </a:pPr>
            <a:r>
              <a:rPr lang="en-CA" sz="2400" dirty="0" smtClean="0">
                <a:solidFill>
                  <a:srgbClr val="663300"/>
                </a:solidFill>
                <a:latin typeface="Arial" panose="020B0604020202020204" pitchFamily="34" charset="0"/>
                <a:cs typeface="Arial" panose="020B0604020202020204" pitchFamily="34" charset="0"/>
              </a:rPr>
              <a:t>diagnostic gallery under bark</a:t>
            </a:r>
          </a:p>
          <a:p>
            <a:pPr marL="342900" indent="-342900">
              <a:spcAft>
                <a:spcPts val="1200"/>
              </a:spcAft>
              <a:buFont typeface="Arial" panose="020B0604020202020204" pitchFamily="34" charset="0"/>
              <a:buChar char="•"/>
            </a:pPr>
            <a:r>
              <a:rPr lang="en-CA" sz="2400" dirty="0">
                <a:solidFill>
                  <a:srgbClr val="663300"/>
                </a:solidFill>
                <a:latin typeface="Arial" panose="020B0604020202020204" pitchFamily="34" charset="0"/>
                <a:cs typeface="Arial" panose="020B0604020202020204" pitchFamily="34" charset="0"/>
              </a:rPr>
              <a:t>l</a:t>
            </a:r>
            <a:r>
              <a:rPr lang="en-CA" sz="2400" dirty="0" smtClean="0">
                <a:solidFill>
                  <a:srgbClr val="663300"/>
                </a:solidFill>
                <a:latin typeface="Arial" panose="020B0604020202020204" pitchFamily="34" charset="0"/>
                <a:cs typeface="Arial" panose="020B0604020202020204" pitchFamily="34" charset="0"/>
              </a:rPr>
              <a:t>ive beetles (larvae, pupae, adults)</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368" y="2570750"/>
            <a:ext cx="5678767" cy="4259075"/>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Tree>
    <p:extLst>
      <p:ext uri="{BB962C8B-B14F-4D97-AF65-F5344CB8AC3E}">
        <p14:creationId xmlns:p14="http://schemas.microsoft.com/office/powerpoint/2010/main" val="74987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t="25731" b="24475"/>
          <a:stretch/>
        </p:blipFill>
        <p:spPr>
          <a:xfrm rot="5400000">
            <a:off x="-2148421" y="2148421"/>
            <a:ext cx="6858000" cy="256115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3" name="Picture 5" descr="IMG_0030">
            <a:extLst>
              <a:ext uri="{FF2B5EF4-FFF2-40B4-BE49-F238E27FC236}">
                <a16:creationId xmlns="" xmlns:a16="http://schemas.microsoft.com/office/drawing/2014/main" id="{9BB2DB7E-775C-4D6C-9694-1F1088BD3939}"/>
              </a:ext>
            </a:extLst>
          </p:cNvPr>
          <p:cNvPicPr>
            <a:picLocks noChangeAspect="1" noChangeArrowheads="1"/>
          </p:cNvPicPr>
          <p:nvPr/>
        </p:nvPicPr>
        <p:blipFill>
          <a:blip r:embed="rId3" cstate="screen"/>
          <a:srcRect/>
          <a:stretch>
            <a:fillRect/>
          </a:stretch>
        </p:blipFill>
        <p:spPr bwMode="auto">
          <a:xfrm>
            <a:off x="1907704" y="2708920"/>
            <a:ext cx="2160240" cy="1621159"/>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4" name="Rectangle 3"/>
          <p:cNvSpPr/>
          <p:nvPr/>
        </p:nvSpPr>
        <p:spPr>
          <a:xfrm>
            <a:off x="2771800" y="116632"/>
            <a:ext cx="5760640" cy="2385268"/>
          </a:xfrm>
          <a:prstGeom prst="rect">
            <a:avLst/>
          </a:prstGeom>
        </p:spPr>
        <p:txBody>
          <a:bodyPr wrap="square">
            <a:spAutoFit/>
          </a:bodyPr>
          <a:lstStyle/>
          <a:p>
            <a:pPr>
              <a:spcAft>
                <a:spcPts val="600"/>
              </a:spcAft>
            </a:pPr>
            <a:r>
              <a:rPr lang="en-CA" i="1" dirty="0" err="1">
                <a:latin typeface="Arial" panose="020B0604020202020204" pitchFamily="34" charset="0"/>
                <a:cs typeface="Arial" panose="020B0604020202020204" pitchFamily="34" charset="0"/>
              </a:rPr>
              <a:t>Cryptoporus</a:t>
            </a:r>
            <a:r>
              <a:rPr lang="en-CA" i="1" dirty="0">
                <a:latin typeface="Arial" panose="020B0604020202020204" pitchFamily="34" charset="0"/>
                <a:cs typeface="Arial" panose="020B0604020202020204" pitchFamily="34" charset="0"/>
              </a:rPr>
              <a:t> </a:t>
            </a:r>
            <a:r>
              <a:rPr lang="en-CA" i="1" dirty="0" err="1">
                <a:latin typeface="Arial" panose="020B0604020202020204" pitchFamily="34" charset="0"/>
                <a:cs typeface="Arial" panose="020B0604020202020204" pitchFamily="34" charset="0"/>
              </a:rPr>
              <a:t>volvatus</a:t>
            </a:r>
            <a:r>
              <a:rPr lang="en-CA" i="1" dirty="0">
                <a:latin typeface="Arial" panose="020B0604020202020204" pitchFamily="34" charset="0"/>
                <a:cs typeface="Arial" panose="020B0604020202020204" pitchFamily="34" charset="0"/>
              </a:rPr>
              <a:t> </a:t>
            </a:r>
            <a:r>
              <a:rPr lang="en-CA" dirty="0">
                <a:latin typeface="Arial" panose="020B0604020202020204" pitchFamily="34" charset="0"/>
                <a:cs typeface="Arial" panose="020B0604020202020204" pitchFamily="34" charset="0"/>
              </a:rPr>
              <a:t>fungi form on trees attacked by DFB </a:t>
            </a:r>
            <a:r>
              <a:rPr lang="en-CA" dirty="0" smtClean="0">
                <a:latin typeface="Arial" panose="020B0604020202020204" pitchFamily="34" charset="0"/>
                <a:cs typeface="Arial" panose="020B0604020202020204" pitchFamily="34" charset="0"/>
              </a:rPr>
              <a:t>(or woodborers) and </a:t>
            </a:r>
            <a:r>
              <a:rPr lang="en-CA" dirty="0">
                <a:latin typeface="Arial" panose="020B0604020202020204" pitchFamily="34" charset="0"/>
                <a:cs typeface="Arial" panose="020B0604020202020204" pitchFamily="34" charset="0"/>
              </a:rPr>
              <a:t>emergence has occurred.</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This pouch fungus causes extensive and rapid sapwood decay that results in timber volume loss in bark beetle-attacked trees, or fire-killed trees.</a:t>
            </a:r>
          </a:p>
          <a:p>
            <a:endParaRPr lang="en-CA" dirty="0">
              <a:latin typeface="Arial" panose="020B0604020202020204" pitchFamily="34" charset="0"/>
              <a:cs typeface="Arial" panose="020B0604020202020204" pitchFamily="34" charset="0"/>
            </a:endParaRPr>
          </a:p>
          <a:p>
            <a:pPr>
              <a:spcAft>
                <a:spcPts val="600"/>
              </a:spcAft>
            </a:pPr>
            <a:r>
              <a:rPr lang="en-CA" dirty="0">
                <a:latin typeface="Arial" panose="020B0604020202020204" pitchFamily="34" charset="0"/>
                <a:cs typeface="Arial" panose="020B0604020202020204" pitchFamily="34" charset="0"/>
              </a:rPr>
              <a:t>This sign usually occurs 1-2 years after DFB attack</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236304" y="3025807"/>
            <a:ext cx="4283968" cy="3212976"/>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7" name="Rectangle 6"/>
          <p:cNvSpPr/>
          <p:nvPr/>
        </p:nvSpPr>
        <p:spPr>
          <a:xfrm>
            <a:off x="6128788" y="3062634"/>
            <a:ext cx="2979712" cy="3139321"/>
          </a:xfrm>
          <a:prstGeom prst="rect">
            <a:avLst/>
          </a:prstGeom>
        </p:spPr>
        <p:txBody>
          <a:bodyPr wrap="square">
            <a:spAutoFit/>
          </a:bodyPr>
          <a:lstStyle/>
          <a:p>
            <a:pPr>
              <a:spcAft>
                <a:spcPts val="1200"/>
              </a:spcAft>
            </a:pPr>
            <a:r>
              <a:rPr lang="en-GB" sz="2400"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Crown symptoms:</a:t>
            </a:r>
            <a:endParaRPr lang="en-CA" sz="2400" dirty="0" smtClean="0">
              <a:latin typeface="Arial" panose="020B0604020202020204" pitchFamily="34" charset="0"/>
              <a:cs typeface="Arial" panose="020B0604020202020204" pitchFamily="34" charset="0"/>
            </a:endParaRPr>
          </a:p>
          <a:p>
            <a:pPr>
              <a:spcAft>
                <a:spcPts val="1200"/>
              </a:spcAft>
            </a:pPr>
            <a:r>
              <a:rPr lang="en-CA" dirty="0" smtClean="0">
                <a:latin typeface="Arial" panose="020B0604020202020204" pitchFamily="34" charset="0"/>
                <a:cs typeface="Arial" panose="020B0604020202020204" pitchFamily="34" charset="0"/>
              </a:rPr>
              <a:t>Fire scorch &amp; DFB attack both cause red foliage</a:t>
            </a:r>
          </a:p>
          <a:p>
            <a:pPr>
              <a:spcAft>
                <a:spcPts val="1200"/>
              </a:spcAft>
            </a:pPr>
            <a:r>
              <a:rPr lang="en-CA" dirty="0" smtClean="0">
                <a:latin typeface="Arial" panose="020B0604020202020204" pitchFamily="34" charset="0"/>
                <a:cs typeface="Arial" panose="020B0604020202020204" pitchFamily="34" charset="0"/>
              </a:rPr>
              <a:t>Severe scorch (no crown) attacked by DFB – no crown symptoms</a:t>
            </a:r>
          </a:p>
          <a:p>
            <a:pPr>
              <a:spcAft>
                <a:spcPts val="1200"/>
              </a:spcAft>
            </a:pPr>
            <a:r>
              <a:rPr lang="en-CA" dirty="0" smtClean="0">
                <a:latin typeface="Arial" panose="020B0604020202020204" pitchFamily="34" charset="0"/>
                <a:cs typeface="Arial" panose="020B0604020202020204" pitchFamily="34" charset="0"/>
              </a:rPr>
              <a:t>Too much </a:t>
            </a:r>
            <a:r>
              <a:rPr lang="en-CA" i="1" dirty="0" smtClean="0">
                <a:latin typeface="Arial" panose="020B0604020202020204" pitchFamily="34" charset="0"/>
                <a:cs typeface="Arial" panose="020B0604020202020204" pitchFamily="34" charset="0"/>
              </a:rPr>
              <a:t>noise</a:t>
            </a:r>
            <a:r>
              <a:rPr lang="en-CA" dirty="0" smtClean="0">
                <a:latin typeface="Arial" panose="020B0604020202020204" pitchFamily="34" charset="0"/>
                <a:cs typeface="Arial" panose="020B0604020202020204" pitchFamily="34" charset="0"/>
              </a:rPr>
              <a:t> for accurate detection of DFB attack by crown symptoms</a:t>
            </a:r>
            <a:endParaRPr lang="en-CA" dirty="0">
              <a:latin typeface="Arial" panose="020B0604020202020204" pitchFamily="34" charset="0"/>
              <a:cs typeface="Arial" panose="020B0604020202020204" pitchFamily="34" charset="0"/>
            </a:endParaRPr>
          </a:p>
        </p:txBody>
      </p:sp>
      <p:sp>
        <p:nvSpPr>
          <p:cNvPr id="8" name="TextBox 7"/>
          <p:cNvSpPr txBox="1"/>
          <p:nvPr/>
        </p:nvSpPr>
        <p:spPr>
          <a:xfrm>
            <a:off x="3641279" y="6309320"/>
            <a:ext cx="1752403" cy="400110"/>
          </a:xfrm>
          <a:prstGeom prst="rect">
            <a:avLst/>
          </a:prstGeom>
          <a:noFill/>
        </p:spPr>
        <p:txBody>
          <a:bodyPr wrap="none" rtlCol="0">
            <a:spAutoFit/>
          </a:bodyPr>
          <a:lstStyle/>
          <a:p>
            <a:r>
              <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Crown scorch</a:t>
            </a:r>
          </a:p>
        </p:txBody>
      </p:sp>
    </p:spTree>
    <p:extLst>
      <p:ext uri="{BB962C8B-B14F-4D97-AF65-F5344CB8AC3E}">
        <p14:creationId xmlns:p14="http://schemas.microsoft.com/office/powerpoint/2010/main" val="355482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1" presetClass="exit" presetSubtype="0" fill="hold" nodeType="withEffect">
                                  <p:stCondLst>
                                    <p:cond delay="0"/>
                                  </p:stCondLst>
                                  <p:childTnLst>
                                    <p:set>
                                      <p:cBhvr>
                                        <p:cTn id="15"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extBox 3"/>
          <p:cNvSpPr txBox="1"/>
          <p:nvPr/>
        </p:nvSpPr>
        <p:spPr>
          <a:xfrm>
            <a:off x="661187" y="476672"/>
            <a:ext cx="8208912" cy="2246769"/>
          </a:xfrm>
          <a:prstGeom prst="rect">
            <a:avLst/>
          </a:prstGeom>
          <a:noFill/>
        </p:spPr>
        <p:txBody>
          <a:bodyPr wrap="square" rtlCol="0">
            <a:spAutoFit/>
          </a:bodyPr>
          <a:lstStyle/>
          <a:p>
            <a:r>
              <a:rPr lang="en-CA" sz="28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Early season fire </a:t>
            </a:r>
            <a:r>
              <a:rPr lang="en-CA" sz="2800" dirty="0">
                <a:solidFill>
                  <a:srgbClr val="FFFF00"/>
                </a:solidFill>
                <a:latin typeface="Arial" panose="020B0604020202020204" pitchFamily="34" charset="0"/>
                <a:cs typeface="Arial" panose="020B0604020202020204" pitchFamily="34" charset="0"/>
              </a:rPr>
              <a:t>– less susceptible in following year due to drying of phloem</a:t>
            </a:r>
          </a:p>
          <a:p>
            <a:endParaRPr lang="en-CA" sz="2800" dirty="0">
              <a:solidFill>
                <a:srgbClr val="FFFF00"/>
              </a:solidFill>
              <a:latin typeface="Arial" panose="020B0604020202020204" pitchFamily="34" charset="0"/>
              <a:cs typeface="Arial" panose="020B0604020202020204" pitchFamily="34" charset="0"/>
            </a:endParaRPr>
          </a:p>
          <a:p>
            <a:r>
              <a:rPr lang="en-CA" sz="28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Late season fire </a:t>
            </a:r>
            <a:r>
              <a:rPr lang="en-CA" sz="2800" dirty="0">
                <a:solidFill>
                  <a:srgbClr val="FFFF00"/>
                </a:solidFill>
                <a:latin typeface="Arial" panose="020B0604020202020204" pitchFamily="34" charset="0"/>
                <a:cs typeface="Arial" panose="020B0604020202020204" pitchFamily="34" charset="0"/>
              </a:rPr>
              <a:t>–  most large and medium size trees acceptable to beetles depending on </a:t>
            </a:r>
            <a:r>
              <a:rPr lang="en-CA" sz="2800" dirty="0" smtClean="0">
                <a:solidFill>
                  <a:srgbClr val="FFFF00"/>
                </a:solidFill>
                <a:latin typeface="Arial" panose="020B0604020202020204" pitchFamily="34" charset="0"/>
                <a:cs typeface="Arial" panose="020B0604020202020204" pitchFamily="34" charset="0"/>
              </a:rPr>
              <a:t>scorch</a:t>
            </a:r>
            <a:endParaRPr lang="en-CA" dirty="0">
              <a:latin typeface="Arial" panose="020B0604020202020204" pitchFamily="34" charset="0"/>
              <a:cs typeface="Arial" panose="020B0604020202020204" pitchFamily="34" charset="0"/>
            </a:endParaRPr>
          </a:p>
        </p:txBody>
      </p:sp>
      <p:sp>
        <p:nvSpPr>
          <p:cNvPr id="5" name="Rectangle 4"/>
          <p:cNvSpPr/>
          <p:nvPr/>
        </p:nvSpPr>
        <p:spPr>
          <a:xfrm>
            <a:off x="477936" y="6012577"/>
            <a:ext cx="8400056" cy="584775"/>
          </a:xfrm>
          <a:prstGeom prst="rect">
            <a:avLst/>
          </a:prstGeom>
          <a:gradFill>
            <a:gsLst>
              <a:gs pos="0">
                <a:schemeClr val="bg1">
                  <a:lumMod val="50000"/>
                  <a:alpha val="40000"/>
                </a:schemeClr>
              </a:gs>
              <a:gs pos="50000">
                <a:schemeClr val="bg1">
                  <a:lumMod val="75000"/>
                  <a:alpha val="40000"/>
                </a:schemeClr>
              </a:gs>
              <a:gs pos="100000">
                <a:schemeClr val="bg1">
                  <a:lumMod val="85000"/>
                  <a:alpha val="40000"/>
                </a:schemeClr>
              </a:gs>
            </a:gsLst>
            <a:lin ang="5400000" scaled="0"/>
          </a:gradFill>
        </p:spPr>
        <p:txBody>
          <a:bodyPr wrap="none">
            <a:spAutoFit/>
          </a:bodyPr>
          <a:lstStyle/>
          <a:p>
            <a:pPr>
              <a:spcAft>
                <a:spcPts val="0"/>
              </a:spcAft>
            </a:pPr>
            <a:r>
              <a:rPr lang="en-GB"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Timing = </a:t>
            </a:r>
            <a:r>
              <a:rPr lang="en-GB" sz="3200"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time of burn</a:t>
            </a:r>
            <a:r>
              <a:rPr lang="en-GB" sz="3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time of DFB attack</a:t>
            </a:r>
            <a:endParaRPr lang="en-CA" sz="3200" dirty="0">
              <a:effectLst>
                <a:outerShdw blurRad="38100" dist="38100" dir="2700000" algn="tl">
                  <a:srgbClr val="000000">
                    <a:alpha val="43137"/>
                  </a:srgbClr>
                </a:outerShdw>
              </a:effectLst>
              <a:latin typeface="Arial" panose="020B0604020202020204" pitchFamily="34" charset="0"/>
              <a:ea typeface="Times New Roman"/>
              <a:cs typeface="Arial" panose="020B0604020202020204" pitchFamily="34" charset="0"/>
            </a:endParaRPr>
          </a:p>
        </p:txBody>
      </p:sp>
      <p:cxnSp>
        <p:nvCxnSpPr>
          <p:cNvPr id="6" name="Straight Arrow Connector 5"/>
          <p:cNvCxnSpPr/>
          <p:nvPr/>
        </p:nvCxnSpPr>
        <p:spPr>
          <a:xfrm>
            <a:off x="4588455" y="6325828"/>
            <a:ext cx="775633"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7711" y="2835027"/>
            <a:ext cx="1927457" cy="2898229"/>
          </a:xfrm>
          <a:prstGeom prst="rect">
            <a:avLst/>
          </a:prstGeom>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2987824" y="2835027"/>
            <a:ext cx="5688632" cy="2898229"/>
          </a:xfrm>
          <a:prstGeom prst="rect">
            <a:avLst/>
          </a:prstGeom>
          <a:gradFill>
            <a:gsLst>
              <a:gs pos="0">
                <a:schemeClr val="tx1">
                  <a:lumMod val="50000"/>
                  <a:lumOff val="50000"/>
                  <a:alpha val="40000"/>
                </a:schemeClr>
              </a:gs>
              <a:gs pos="50000">
                <a:schemeClr val="bg1">
                  <a:lumMod val="50000"/>
                  <a:alpha val="40000"/>
                </a:schemeClr>
              </a:gs>
              <a:gs pos="100000">
                <a:schemeClr val="tx1">
                  <a:lumMod val="50000"/>
                  <a:lumOff val="50000"/>
                </a:schemeClr>
              </a:gs>
            </a:gsLst>
            <a:lin ang="5400000" scaled="0"/>
          </a:gradFill>
        </p:spPr>
        <p:txBody>
          <a:bodyPr wrap="square" rtlCol="0">
            <a:spAutoFit/>
          </a:bodyPr>
          <a:lstStyle/>
          <a:p>
            <a:pPr>
              <a:spcAft>
                <a:spcPts val="1000"/>
              </a:spcAft>
            </a:pPr>
            <a:r>
              <a:rPr lang="en-CA" sz="2800" dirty="0">
                <a:solidFill>
                  <a:srgbClr val="FFFF00"/>
                </a:solidFill>
                <a:latin typeface="Arial" panose="020B0604020202020204" pitchFamily="34" charset="0"/>
                <a:cs typeface="Arial" panose="020B0604020202020204" pitchFamily="34" charset="0"/>
              </a:rPr>
              <a:t>2017 signs &amp; symptoms</a:t>
            </a:r>
          </a:p>
          <a:p>
            <a:pPr marL="355600" indent="-355600">
              <a:spcAft>
                <a:spcPts val="600"/>
              </a:spcAft>
              <a:buFont typeface="Arial" panose="020B0604020202020204" pitchFamily="34" charset="0"/>
              <a:buChar char="•"/>
            </a:pPr>
            <a:r>
              <a:rPr lang="en-CA" dirty="0" smtClean="0">
                <a:solidFill>
                  <a:srgbClr val="FFFFCC"/>
                </a:solidFill>
                <a:latin typeface="Arial" panose="020B0604020202020204" pitchFamily="34" charset="0"/>
                <a:cs typeface="Arial" panose="020B0604020202020204" pitchFamily="34" charset="0"/>
              </a:rPr>
              <a:t>Red-brown </a:t>
            </a:r>
            <a:r>
              <a:rPr lang="en-CA" dirty="0">
                <a:solidFill>
                  <a:srgbClr val="FFFFCC"/>
                </a:solidFill>
                <a:latin typeface="Arial" panose="020B0604020202020204" pitchFamily="34" charset="0"/>
                <a:cs typeface="Arial" panose="020B0604020202020204" pitchFamily="34" charset="0"/>
              </a:rPr>
              <a:t>boring dust likely caused by secondary beetle </a:t>
            </a:r>
            <a:r>
              <a:rPr lang="en-CA" dirty="0" smtClean="0">
                <a:solidFill>
                  <a:srgbClr val="FFFFCC"/>
                </a:solidFill>
                <a:latin typeface="Arial" panose="020B0604020202020204" pitchFamily="34" charset="0"/>
                <a:cs typeface="Arial" panose="020B0604020202020204" pitchFamily="34" charset="0"/>
              </a:rPr>
              <a:t>attack </a:t>
            </a:r>
            <a:r>
              <a:rPr lang="en-CA" u="sng" dirty="0" smtClean="0">
                <a:solidFill>
                  <a:srgbClr val="FFFFCC"/>
                </a:solidFill>
                <a:latin typeface="Arial" panose="020B0604020202020204" pitchFamily="34" charset="0"/>
                <a:cs typeface="Arial" panose="020B0604020202020204" pitchFamily="34" charset="0"/>
              </a:rPr>
              <a:t>or</a:t>
            </a:r>
            <a:r>
              <a:rPr lang="en-CA" dirty="0" smtClean="0">
                <a:solidFill>
                  <a:srgbClr val="FFFFCC"/>
                </a:solidFill>
                <a:latin typeface="Arial" panose="020B0604020202020204" pitchFamily="34" charset="0"/>
                <a:cs typeface="Arial" panose="020B0604020202020204" pitchFamily="34" charset="0"/>
              </a:rPr>
              <a:t> 2</a:t>
            </a:r>
            <a:r>
              <a:rPr lang="en-CA" baseline="30000" dirty="0" smtClean="0">
                <a:solidFill>
                  <a:srgbClr val="FFFFCC"/>
                </a:solidFill>
                <a:latin typeface="Arial" panose="020B0604020202020204" pitchFamily="34" charset="0"/>
                <a:cs typeface="Arial" panose="020B0604020202020204" pitchFamily="34" charset="0"/>
              </a:rPr>
              <a:t>nd</a:t>
            </a:r>
            <a:r>
              <a:rPr lang="en-CA" dirty="0" smtClean="0">
                <a:solidFill>
                  <a:srgbClr val="FFFFCC"/>
                </a:solidFill>
                <a:latin typeface="Arial" panose="020B0604020202020204" pitchFamily="34" charset="0"/>
                <a:cs typeface="Arial" panose="020B0604020202020204" pitchFamily="34" charset="0"/>
              </a:rPr>
              <a:t> DFB flight</a:t>
            </a:r>
            <a:endParaRPr lang="en-CA" dirty="0">
              <a:solidFill>
                <a:srgbClr val="FFFFCC"/>
              </a:solidFill>
              <a:latin typeface="Arial" panose="020B0604020202020204" pitchFamily="34" charset="0"/>
              <a:cs typeface="Arial" panose="020B0604020202020204" pitchFamily="34" charset="0"/>
            </a:endParaRPr>
          </a:p>
          <a:p>
            <a:pPr marL="355600" indent="-355600">
              <a:spcAft>
                <a:spcPts val="600"/>
              </a:spcAft>
              <a:buFont typeface="Arial" panose="020B0604020202020204" pitchFamily="34" charset="0"/>
              <a:buChar char="•"/>
            </a:pPr>
            <a:endParaRPr lang="en-CA" dirty="0" smtClean="0">
              <a:solidFill>
                <a:srgbClr val="FFFFCC"/>
              </a:solidFill>
              <a:latin typeface="Arial" panose="020B0604020202020204" pitchFamily="34" charset="0"/>
              <a:cs typeface="Arial" panose="020B0604020202020204" pitchFamily="34" charset="0"/>
            </a:endParaRPr>
          </a:p>
          <a:p>
            <a:pPr marL="355600" indent="-355600">
              <a:spcAft>
                <a:spcPts val="600"/>
              </a:spcAft>
              <a:buFont typeface="Arial" panose="020B0604020202020204" pitchFamily="34" charset="0"/>
              <a:buChar char="•"/>
            </a:pPr>
            <a:r>
              <a:rPr lang="en-CA" dirty="0" smtClean="0">
                <a:solidFill>
                  <a:srgbClr val="FFFFCC"/>
                </a:solidFill>
                <a:latin typeface="Arial" panose="020B0604020202020204" pitchFamily="34" charset="0"/>
                <a:cs typeface="Arial" panose="020B0604020202020204" pitchFamily="34" charset="0"/>
              </a:rPr>
              <a:t>White </a:t>
            </a:r>
            <a:r>
              <a:rPr lang="en-CA" dirty="0">
                <a:solidFill>
                  <a:srgbClr val="FFFFCC"/>
                </a:solidFill>
                <a:latin typeface="Arial" panose="020B0604020202020204" pitchFamily="34" charset="0"/>
                <a:cs typeface="Arial" panose="020B0604020202020204" pitchFamily="34" charset="0"/>
              </a:rPr>
              <a:t>sawdust – ambrosia beetle attack</a:t>
            </a:r>
          </a:p>
          <a:p>
            <a:pPr marL="355600" indent="-355600">
              <a:spcAft>
                <a:spcPts val="600"/>
              </a:spcAft>
              <a:buFont typeface="Arial" panose="020B0604020202020204" pitchFamily="34" charset="0"/>
              <a:buChar char="•"/>
            </a:pPr>
            <a:endParaRPr lang="en-CA" dirty="0">
              <a:solidFill>
                <a:srgbClr val="FFFFCC"/>
              </a:solidFill>
              <a:latin typeface="Arial" panose="020B0604020202020204" pitchFamily="34" charset="0"/>
              <a:cs typeface="Arial" panose="020B0604020202020204" pitchFamily="34" charset="0"/>
            </a:endParaRPr>
          </a:p>
          <a:p>
            <a:pPr marL="355600" indent="-355600">
              <a:spcAft>
                <a:spcPts val="600"/>
              </a:spcAft>
              <a:buFont typeface="Arial" panose="020B0604020202020204" pitchFamily="34" charset="0"/>
              <a:buChar char="•"/>
            </a:pPr>
            <a:r>
              <a:rPr lang="en-CA" dirty="0">
                <a:solidFill>
                  <a:srgbClr val="FFFFCC"/>
                </a:solidFill>
                <a:latin typeface="Arial" panose="020B0604020202020204" pitchFamily="34" charset="0"/>
                <a:cs typeface="Arial" panose="020B0604020202020204" pitchFamily="34" charset="0"/>
              </a:rPr>
              <a:t>Woodborers will attack trees </a:t>
            </a:r>
            <a:r>
              <a:rPr lang="en-CA" dirty="0" smtClean="0">
                <a:solidFill>
                  <a:srgbClr val="FFFFCC"/>
                </a:solidFill>
                <a:latin typeface="Arial" panose="020B0604020202020204" pitchFamily="34" charset="0"/>
                <a:cs typeface="Arial" panose="020B0604020202020204" pitchFamily="34" charset="0"/>
              </a:rPr>
              <a:t>immediately - occupy </a:t>
            </a:r>
            <a:r>
              <a:rPr lang="en-CA" dirty="0">
                <a:solidFill>
                  <a:srgbClr val="FFFFCC"/>
                </a:solidFill>
                <a:latin typeface="Arial" panose="020B0604020202020204" pitchFamily="34" charset="0"/>
                <a:cs typeface="Arial" panose="020B0604020202020204" pitchFamily="34" charset="0"/>
              </a:rPr>
              <a:t>phloem resource </a:t>
            </a:r>
            <a:r>
              <a:rPr lang="en-CA" dirty="0" smtClean="0">
                <a:solidFill>
                  <a:srgbClr val="FFFFCC"/>
                </a:solidFill>
                <a:latin typeface="Arial" panose="020B0604020202020204" pitchFamily="34" charset="0"/>
                <a:cs typeface="Arial" panose="020B0604020202020204" pitchFamily="34" charset="0"/>
              </a:rPr>
              <a:t>therefore unavailable </a:t>
            </a:r>
            <a:r>
              <a:rPr lang="en-CA" dirty="0">
                <a:solidFill>
                  <a:srgbClr val="FFFFCC"/>
                </a:solidFill>
                <a:latin typeface="Arial" panose="020B0604020202020204" pitchFamily="34" charset="0"/>
                <a:cs typeface="Arial" panose="020B0604020202020204" pitchFamily="34" charset="0"/>
              </a:rPr>
              <a:t>to </a:t>
            </a:r>
            <a:r>
              <a:rPr lang="en-CA" dirty="0" smtClean="0">
                <a:solidFill>
                  <a:srgbClr val="FFFFCC"/>
                </a:solidFill>
                <a:latin typeface="Arial" panose="020B0604020202020204" pitchFamily="34" charset="0"/>
                <a:cs typeface="Arial" panose="020B0604020202020204" pitchFamily="34" charset="0"/>
              </a:rPr>
              <a:t>DFB</a:t>
            </a:r>
            <a:endParaRPr lang="en-CA" dirty="0">
              <a:solidFill>
                <a:srgbClr val="FFFFCC"/>
              </a:solidFill>
              <a:latin typeface="Arial" panose="020B0604020202020204" pitchFamily="34" charset="0"/>
              <a:cs typeface="Arial" panose="020B0604020202020204" pitchFamily="34" charset="0"/>
            </a:endParaRPr>
          </a:p>
        </p:txBody>
      </p:sp>
      <p:sp>
        <p:nvSpPr>
          <p:cNvPr id="2" name="Rectangle 1"/>
          <p:cNvSpPr/>
          <p:nvPr/>
        </p:nvSpPr>
        <p:spPr>
          <a:xfrm>
            <a:off x="817711" y="2835027"/>
            <a:ext cx="7858745" cy="2898229"/>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4616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l="33580" r="24836"/>
          <a:stretch/>
        </p:blipFill>
        <p:spPr>
          <a:xfrm>
            <a:off x="107505" y="122628"/>
            <a:ext cx="3672408" cy="6623406"/>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5" name="TextBox 4"/>
          <p:cNvSpPr txBox="1"/>
          <p:nvPr/>
        </p:nvSpPr>
        <p:spPr>
          <a:xfrm>
            <a:off x="3923928" y="126470"/>
            <a:ext cx="4968552" cy="3375283"/>
          </a:xfrm>
          <a:prstGeom prst="rect">
            <a:avLst/>
          </a:prstGeom>
          <a:noFill/>
        </p:spPr>
        <p:txBody>
          <a:bodyPr wrap="square" rtlCol="0">
            <a:spAutoFit/>
          </a:bodyPr>
          <a:lstStyle/>
          <a:p>
            <a:pPr>
              <a:spcAft>
                <a:spcPts val="1000"/>
              </a:spcAft>
            </a:pPr>
            <a:r>
              <a:rPr lang="en-CA" sz="2800" dirty="0">
                <a:solidFill>
                  <a:srgbClr val="C00000"/>
                </a:solidFill>
                <a:latin typeface="Arial" panose="020B0604020202020204" pitchFamily="34" charset="0"/>
                <a:cs typeface="Arial" panose="020B0604020202020204" pitchFamily="34" charset="0"/>
              </a:rPr>
              <a:t>Early season fires:</a:t>
            </a:r>
          </a:p>
          <a:p>
            <a:pPr marL="355600" indent="-355600">
              <a:spcAft>
                <a:spcPts val="600"/>
              </a:spcAft>
            </a:pPr>
            <a:r>
              <a:rPr lang="en-CA" dirty="0">
                <a:latin typeface="Arial" panose="020B0604020202020204" pitchFamily="34" charset="0"/>
                <a:cs typeface="Arial" panose="020B0604020202020204" pitchFamily="34" charset="0"/>
              </a:rPr>
              <a:t>Severe scorch &amp; no foliage – </a:t>
            </a:r>
            <a:r>
              <a:rPr lang="en-CA" dirty="0" smtClean="0">
                <a:latin typeface="Arial" panose="020B0604020202020204" pitchFamily="34" charset="0"/>
                <a:cs typeface="Arial" panose="020B0604020202020204" pitchFamily="34" charset="0"/>
              </a:rPr>
              <a:t>much is unacceptable </a:t>
            </a:r>
            <a:r>
              <a:rPr lang="en-CA" dirty="0">
                <a:latin typeface="Arial" panose="020B0604020202020204" pitchFamily="34" charset="0"/>
                <a:cs typeface="Arial" panose="020B0604020202020204" pitchFamily="34" charset="0"/>
              </a:rPr>
              <a:t>to DFB</a:t>
            </a:r>
          </a:p>
          <a:p>
            <a:pPr marL="355600" indent="-355600">
              <a:spcAft>
                <a:spcPts val="600"/>
              </a:spcAft>
            </a:pPr>
            <a:r>
              <a:rPr lang="en-CA" dirty="0">
                <a:latin typeface="Arial" panose="020B0604020202020204" pitchFamily="34" charset="0"/>
                <a:cs typeface="Arial" panose="020B0604020202020204" pitchFamily="34" charset="0"/>
              </a:rPr>
              <a:t>Light to moderate scorch on large, thick bark fir (red foliage or no foliage) </a:t>
            </a:r>
            <a:r>
              <a:rPr lang="en-CA" dirty="0" smtClean="0">
                <a:latin typeface="Arial" panose="020B0604020202020204" pitchFamily="34" charset="0"/>
                <a:cs typeface="Arial" panose="020B0604020202020204" pitchFamily="34" charset="0"/>
              </a:rPr>
              <a:t>– most are acceptable </a:t>
            </a:r>
            <a:r>
              <a:rPr lang="en-CA" dirty="0">
                <a:latin typeface="Arial" panose="020B0604020202020204" pitchFamily="34" charset="0"/>
                <a:cs typeface="Arial" panose="020B0604020202020204" pitchFamily="34" charset="0"/>
              </a:rPr>
              <a:t>to DFB</a:t>
            </a:r>
          </a:p>
          <a:p>
            <a:pPr marL="355600" indent="-355600">
              <a:spcAft>
                <a:spcPts val="600"/>
              </a:spcAft>
            </a:pPr>
            <a:r>
              <a:rPr lang="en-CA" dirty="0">
                <a:latin typeface="Arial" panose="020B0604020202020204" pitchFamily="34" charset="0"/>
                <a:cs typeface="Arial" panose="020B0604020202020204" pitchFamily="34" charset="0"/>
              </a:rPr>
              <a:t>Smaller trees </a:t>
            </a:r>
            <a:r>
              <a:rPr lang="en-CA" dirty="0" smtClean="0">
                <a:latin typeface="Arial" panose="020B0604020202020204" pitchFamily="34" charset="0"/>
                <a:cs typeface="Arial" panose="020B0604020202020204" pitchFamily="34" charset="0"/>
              </a:rPr>
              <a:t>with severe </a:t>
            </a:r>
            <a:r>
              <a:rPr lang="en-CA" dirty="0">
                <a:latin typeface="Arial" panose="020B0604020202020204" pitchFamily="34" charset="0"/>
                <a:cs typeface="Arial" panose="020B0604020202020204" pitchFamily="34" charset="0"/>
              </a:rPr>
              <a:t>scorch not acceptable to DFB</a:t>
            </a:r>
          </a:p>
          <a:p>
            <a:pPr marL="355600" indent="-355600">
              <a:spcAft>
                <a:spcPts val="600"/>
              </a:spcAft>
            </a:pPr>
            <a:r>
              <a:rPr lang="en-CA" dirty="0">
                <a:latin typeface="Arial" panose="020B0604020202020204" pitchFamily="34" charset="0"/>
                <a:cs typeface="Arial" panose="020B0604020202020204" pitchFamily="34" charset="0"/>
              </a:rPr>
              <a:t>Crowns </a:t>
            </a:r>
            <a:r>
              <a:rPr lang="en-CA" dirty="0" smtClean="0">
                <a:latin typeface="Arial" panose="020B0604020202020204" pitchFamily="34" charset="0"/>
                <a:cs typeface="Arial" panose="020B0604020202020204" pitchFamily="34" charset="0"/>
              </a:rPr>
              <a:t>fully or partially </a:t>
            </a:r>
            <a:r>
              <a:rPr lang="en-CA" dirty="0">
                <a:latin typeface="Arial" panose="020B0604020202020204" pitchFamily="34" charset="0"/>
                <a:cs typeface="Arial" panose="020B0604020202020204" pitchFamily="34" charset="0"/>
              </a:rPr>
              <a:t>scorched - acceptable to DFB</a:t>
            </a:r>
          </a:p>
        </p:txBody>
      </p: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18544" t="8543" r="43398" b="11327"/>
          <a:stretch/>
        </p:blipFill>
        <p:spPr>
          <a:xfrm>
            <a:off x="3923928" y="3446469"/>
            <a:ext cx="2101096" cy="3317803"/>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r="5168"/>
          <a:stretch/>
        </p:blipFill>
        <p:spPr>
          <a:xfrm rot="5400000">
            <a:off x="5926100" y="3791480"/>
            <a:ext cx="3299566" cy="2609544"/>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7" name="TextBox 6"/>
          <p:cNvSpPr txBox="1"/>
          <p:nvPr/>
        </p:nvSpPr>
        <p:spPr>
          <a:xfrm>
            <a:off x="1110678" y="4293096"/>
            <a:ext cx="1656184" cy="2246769"/>
          </a:xfrm>
          <a:prstGeom prst="rect">
            <a:avLst/>
          </a:prstGeom>
          <a:noFill/>
        </p:spPr>
        <p:txBody>
          <a:bodyPr wrap="square" rtlCol="0">
            <a:spAutoFit/>
          </a:bodyPr>
          <a:lstStyle/>
          <a:p>
            <a:pPr algn="ctr"/>
            <a:r>
              <a:rPr lang="en-CA" sz="2000" b="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Crown </a:t>
            </a:r>
            <a:r>
              <a:rPr lang="en-CA" sz="2000" b="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symptoms </a:t>
            </a:r>
            <a:r>
              <a:rPr lang="en-CA" sz="2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better indicator of beetle risk than bole scorch</a:t>
            </a:r>
            <a:endPar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9" name="Straight Arrow Connector 8"/>
          <p:cNvCxnSpPr/>
          <p:nvPr/>
        </p:nvCxnSpPr>
        <p:spPr>
          <a:xfrm>
            <a:off x="5148064" y="3140968"/>
            <a:ext cx="0" cy="72008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084168" y="3140968"/>
            <a:ext cx="1008112" cy="57606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870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l="33580" r="24836"/>
          <a:stretch/>
        </p:blipFill>
        <p:spPr>
          <a:xfrm>
            <a:off x="107505" y="122628"/>
            <a:ext cx="3672408" cy="6623406"/>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7" name="TextBox 6"/>
          <p:cNvSpPr txBox="1"/>
          <p:nvPr/>
        </p:nvSpPr>
        <p:spPr>
          <a:xfrm>
            <a:off x="3914076" y="3570806"/>
            <a:ext cx="4968552" cy="3098284"/>
          </a:xfrm>
          <a:prstGeom prst="rect">
            <a:avLst/>
          </a:prstGeom>
          <a:noFill/>
        </p:spPr>
        <p:txBody>
          <a:bodyPr wrap="square" rtlCol="0">
            <a:spAutoFit/>
          </a:bodyPr>
          <a:lstStyle/>
          <a:p>
            <a:pPr>
              <a:spcAft>
                <a:spcPts val="1000"/>
              </a:spcAft>
            </a:pPr>
            <a:r>
              <a:rPr lang="en-CA" sz="2800" dirty="0">
                <a:solidFill>
                  <a:srgbClr val="C00000"/>
                </a:solidFill>
                <a:latin typeface="Arial" panose="020B0604020202020204" pitchFamily="34" charset="0"/>
                <a:cs typeface="Arial" panose="020B0604020202020204" pitchFamily="34" charset="0"/>
              </a:rPr>
              <a:t>Late season fires:</a:t>
            </a:r>
          </a:p>
          <a:p>
            <a:pPr marL="355600" indent="-355600">
              <a:spcAft>
                <a:spcPts val="600"/>
              </a:spcAft>
            </a:pPr>
            <a:r>
              <a:rPr lang="en-CA" dirty="0">
                <a:latin typeface="Arial" panose="020B0604020202020204" pitchFamily="34" charset="0"/>
                <a:cs typeface="Arial" panose="020B0604020202020204" pitchFamily="34" charset="0"/>
              </a:rPr>
              <a:t>Very severe </a:t>
            </a:r>
            <a:r>
              <a:rPr lang="en-CA" dirty="0" smtClean="0">
                <a:latin typeface="Arial" panose="020B0604020202020204" pitchFamily="34" charset="0"/>
                <a:cs typeface="Arial" panose="020B0604020202020204" pitchFamily="34" charset="0"/>
              </a:rPr>
              <a:t>scorch </a:t>
            </a:r>
            <a:r>
              <a:rPr lang="en-CA" dirty="0">
                <a:latin typeface="Arial" panose="020B0604020202020204" pitchFamily="34" charset="0"/>
                <a:cs typeface="Arial" panose="020B0604020202020204" pitchFamily="34" charset="0"/>
              </a:rPr>
              <a:t>&amp; no </a:t>
            </a:r>
            <a:r>
              <a:rPr lang="en-CA" dirty="0" smtClean="0">
                <a:latin typeface="Arial" panose="020B0604020202020204" pitchFamily="34" charset="0"/>
                <a:cs typeface="Arial" panose="020B0604020202020204" pitchFamily="34" charset="0"/>
              </a:rPr>
              <a:t>foliage – </a:t>
            </a:r>
            <a:r>
              <a:rPr lang="en-CA" dirty="0">
                <a:latin typeface="Arial" panose="020B0604020202020204" pitchFamily="34" charset="0"/>
                <a:cs typeface="Arial" panose="020B0604020202020204" pitchFamily="34" charset="0"/>
              </a:rPr>
              <a:t>most </a:t>
            </a:r>
            <a:r>
              <a:rPr lang="en-CA" dirty="0" smtClean="0">
                <a:latin typeface="Arial" panose="020B0604020202020204" pitchFamily="34" charset="0"/>
                <a:cs typeface="Arial" panose="020B0604020202020204" pitchFamily="34" charset="0"/>
              </a:rPr>
              <a:t>are unacceptable </a:t>
            </a:r>
            <a:r>
              <a:rPr lang="en-CA" dirty="0">
                <a:latin typeface="Arial" panose="020B0604020202020204" pitchFamily="34" charset="0"/>
                <a:cs typeface="Arial" panose="020B0604020202020204" pitchFamily="34" charset="0"/>
              </a:rPr>
              <a:t>except for very large </a:t>
            </a:r>
            <a:r>
              <a:rPr lang="en-CA" dirty="0" err="1" smtClean="0">
                <a:latin typeface="Arial" panose="020B0604020202020204" pitchFamily="34" charset="0"/>
                <a:cs typeface="Arial" panose="020B0604020202020204" pitchFamily="34" charset="0"/>
              </a:rPr>
              <a:t>Fd</a:t>
            </a:r>
            <a:endParaRPr lang="en-CA" dirty="0" smtClean="0">
              <a:latin typeface="Arial" panose="020B0604020202020204" pitchFamily="34" charset="0"/>
              <a:cs typeface="Arial" panose="020B0604020202020204" pitchFamily="34" charset="0"/>
            </a:endParaRPr>
          </a:p>
          <a:p>
            <a:pPr marL="355600" indent="-355600">
              <a:spcAft>
                <a:spcPts val="600"/>
              </a:spcAft>
            </a:pPr>
            <a:r>
              <a:rPr lang="en-CA" dirty="0" smtClean="0">
                <a:latin typeface="Arial" panose="020B0604020202020204" pitchFamily="34" charset="0"/>
                <a:cs typeface="Arial" panose="020B0604020202020204" pitchFamily="34" charset="0"/>
              </a:rPr>
              <a:t>Severe scorch &amp; no foliage – should be acceptable</a:t>
            </a:r>
            <a:endParaRPr lang="en-CA" dirty="0">
              <a:latin typeface="Arial" panose="020B0604020202020204" pitchFamily="34" charset="0"/>
              <a:cs typeface="Arial" panose="020B0604020202020204" pitchFamily="34" charset="0"/>
            </a:endParaRPr>
          </a:p>
          <a:p>
            <a:pPr marL="355600" indent="-355600">
              <a:spcAft>
                <a:spcPts val="600"/>
              </a:spcAft>
            </a:pPr>
            <a:r>
              <a:rPr lang="en-CA" dirty="0" smtClean="0">
                <a:latin typeface="Arial" panose="020B0604020202020204" pitchFamily="34" charset="0"/>
                <a:cs typeface="Arial" panose="020B0604020202020204" pitchFamily="34" charset="0"/>
              </a:rPr>
              <a:t>Red </a:t>
            </a:r>
            <a:r>
              <a:rPr lang="en-CA" dirty="0">
                <a:latin typeface="Arial" panose="020B0604020202020204" pitchFamily="34" charset="0"/>
                <a:cs typeface="Arial" panose="020B0604020202020204" pitchFamily="34" charset="0"/>
              </a:rPr>
              <a:t>foliage or no </a:t>
            </a:r>
            <a:r>
              <a:rPr lang="en-CA" dirty="0" smtClean="0">
                <a:latin typeface="Arial" panose="020B0604020202020204" pitchFamily="34" charset="0"/>
                <a:cs typeface="Arial" panose="020B0604020202020204" pitchFamily="34" charset="0"/>
              </a:rPr>
              <a:t>foliage (light - moderate scorch) </a:t>
            </a:r>
            <a:r>
              <a:rPr lang="en-CA" dirty="0">
                <a:latin typeface="Arial" panose="020B0604020202020204" pitchFamily="34" charset="0"/>
                <a:cs typeface="Arial" panose="020B0604020202020204" pitchFamily="34" charset="0"/>
              </a:rPr>
              <a:t>on large, thick bark fir </a:t>
            </a:r>
            <a:r>
              <a:rPr lang="en-CA" dirty="0" smtClean="0">
                <a:latin typeface="Arial" panose="020B0604020202020204" pitchFamily="34" charset="0"/>
                <a:cs typeface="Arial" panose="020B0604020202020204" pitchFamily="34" charset="0"/>
              </a:rPr>
              <a:t>- </a:t>
            </a:r>
            <a:r>
              <a:rPr lang="en-CA" dirty="0">
                <a:latin typeface="Arial" panose="020B0604020202020204" pitchFamily="34" charset="0"/>
                <a:cs typeface="Arial" panose="020B0604020202020204" pitchFamily="34" charset="0"/>
              </a:rPr>
              <a:t>acceptable</a:t>
            </a:r>
          </a:p>
          <a:p>
            <a:pPr marL="355600" indent="-355600">
              <a:spcAft>
                <a:spcPts val="600"/>
              </a:spcAft>
            </a:pPr>
            <a:r>
              <a:rPr lang="en-CA" dirty="0">
                <a:latin typeface="Arial" panose="020B0604020202020204" pitchFamily="34" charset="0"/>
                <a:cs typeface="Arial" panose="020B0604020202020204" pitchFamily="34" charset="0"/>
              </a:rPr>
              <a:t>Smaller trees – severe scorch not acceptable to DFB but light scorch could be </a:t>
            </a:r>
            <a:r>
              <a:rPr lang="en-CA" dirty="0" smtClean="0">
                <a:latin typeface="Arial" panose="020B0604020202020204" pitchFamily="34" charset="0"/>
                <a:cs typeface="Arial" panose="020B0604020202020204" pitchFamily="34" charset="0"/>
              </a:rPr>
              <a:t>attacked</a:t>
            </a:r>
            <a:endParaRPr lang="en-CA" dirty="0">
              <a:latin typeface="Arial" panose="020B0604020202020204" pitchFamily="34" charset="0"/>
              <a:cs typeface="Arial" panose="020B0604020202020204" pitchFamily="34" charset="0"/>
            </a:endParaRPr>
          </a:p>
        </p:txBody>
      </p:sp>
      <p:sp>
        <p:nvSpPr>
          <p:cNvPr id="8" name="TextBox 7"/>
          <p:cNvSpPr txBox="1"/>
          <p:nvPr/>
        </p:nvSpPr>
        <p:spPr>
          <a:xfrm>
            <a:off x="1110678" y="4293096"/>
            <a:ext cx="1656184" cy="2246769"/>
          </a:xfrm>
          <a:prstGeom prst="rect">
            <a:avLst/>
          </a:prstGeom>
          <a:noFill/>
        </p:spPr>
        <p:txBody>
          <a:bodyPr wrap="square" rtlCol="0">
            <a:spAutoFit/>
          </a:bodyPr>
          <a:lstStyle/>
          <a:p>
            <a:pPr algn="ctr"/>
            <a:r>
              <a:rPr lang="en-CA" sz="2000" b="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Crown </a:t>
            </a:r>
            <a:r>
              <a:rPr lang="en-CA" sz="2000" b="1"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symptoms </a:t>
            </a:r>
            <a:r>
              <a:rPr lang="en-CA" sz="20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better indicator of beetle risk than bole scorch</a:t>
            </a:r>
            <a:endParaRPr lang="en-CA" sz="20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18544" t="8543" r="43398" b="11327"/>
          <a:stretch/>
        </p:blipFill>
        <p:spPr>
          <a:xfrm>
            <a:off x="3936036" y="124611"/>
            <a:ext cx="2101096" cy="3317803"/>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r="5168"/>
          <a:stretch/>
        </p:blipFill>
        <p:spPr>
          <a:xfrm rot="5400000">
            <a:off x="5938208" y="469622"/>
            <a:ext cx="3299566" cy="2609544"/>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29054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7038" y="2636912"/>
            <a:ext cx="7886358" cy="2693045"/>
          </a:xfrm>
          <a:prstGeom prst="rect">
            <a:avLst/>
          </a:prstGeom>
        </p:spPr>
        <p:txBody>
          <a:bodyPr wrap="square">
            <a:spAutoFit/>
          </a:bodyPr>
          <a:lstStyle/>
          <a:p>
            <a:pPr>
              <a:spcAft>
                <a:spcPts val="600"/>
              </a:spcAft>
            </a:pPr>
            <a:r>
              <a:rPr lang="en-CA" sz="2400" dirty="0">
                <a:solidFill>
                  <a:srgbClr val="663300"/>
                </a:solidFill>
                <a:latin typeface="Arial" panose="020B0604020202020204" pitchFamily="34" charset="0"/>
                <a:cs typeface="Arial" panose="020B0604020202020204" pitchFamily="34" charset="0"/>
              </a:rPr>
              <a:t>Mortality following wildfire depends on:</a:t>
            </a:r>
          </a:p>
          <a:p>
            <a:pPr marL="1252538" indent="-355600">
              <a:spcAft>
                <a:spcPts val="600"/>
              </a:spcAft>
              <a:buFont typeface="Arial" panose="020B0604020202020204" pitchFamily="34" charset="0"/>
              <a:buChar char="•"/>
            </a:pPr>
            <a:r>
              <a:rPr lang="en-CA" sz="2400" dirty="0">
                <a:solidFill>
                  <a:srgbClr val="663300"/>
                </a:solidFill>
                <a:latin typeface="Arial" panose="020B0604020202020204" pitchFamily="34" charset="0"/>
                <a:cs typeface="Arial" panose="020B0604020202020204" pitchFamily="34" charset="0"/>
              </a:rPr>
              <a:t>bark thickness</a:t>
            </a:r>
          </a:p>
          <a:p>
            <a:pPr marL="1252538" indent="-355600">
              <a:spcAft>
                <a:spcPts val="600"/>
              </a:spcAft>
              <a:buFont typeface="Arial" panose="020B0604020202020204" pitchFamily="34" charset="0"/>
              <a:buChar char="•"/>
            </a:pPr>
            <a:r>
              <a:rPr lang="en-CA" sz="2400" dirty="0">
                <a:solidFill>
                  <a:srgbClr val="663300"/>
                </a:solidFill>
                <a:latin typeface="Arial" panose="020B0604020202020204" pitchFamily="34" charset="0"/>
                <a:cs typeface="Arial" panose="020B0604020202020204" pitchFamily="34" charset="0"/>
              </a:rPr>
              <a:t>tree </a:t>
            </a:r>
            <a:r>
              <a:rPr lang="en-CA" sz="2400" dirty="0" smtClean="0">
                <a:solidFill>
                  <a:srgbClr val="663300"/>
                </a:solidFill>
                <a:latin typeface="Arial" panose="020B0604020202020204" pitchFamily="34" charset="0"/>
                <a:cs typeface="Arial" panose="020B0604020202020204" pitchFamily="34" charset="0"/>
              </a:rPr>
              <a:t>age and size</a:t>
            </a:r>
            <a:endParaRPr lang="en-CA" sz="2400" dirty="0">
              <a:solidFill>
                <a:srgbClr val="663300"/>
              </a:solidFill>
              <a:latin typeface="Arial" panose="020B0604020202020204" pitchFamily="34" charset="0"/>
              <a:cs typeface="Arial" panose="020B0604020202020204" pitchFamily="34" charset="0"/>
            </a:endParaRPr>
          </a:p>
          <a:p>
            <a:pPr marL="1252538" indent="-355600">
              <a:spcAft>
                <a:spcPts val="600"/>
              </a:spcAft>
              <a:buFont typeface="Arial" panose="020B0604020202020204" pitchFamily="34" charset="0"/>
              <a:buChar char="•"/>
            </a:pPr>
            <a:r>
              <a:rPr lang="en-CA" sz="2400" dirty="0">
                <a:solidFill>
                  <a:srgbClr val="663300"/>
                </a:solidFill>
                <a:latin typeface="Arial" panose="020B0604020202020204" pitchFamily="34" charset="0"/>
                <a:cs typeface="Arial" panose="020B0604020202020204" pitchFamily="34" charset="0"/>
              </a:rPr>
              <a:t>type and degree of injury</a:t>
            </a:r>
          </a:p>
          <a:p>
            <a:pPr marL="1252538" indent="-355600">
              <a:spcAft>
                <a:spcPts val="600"/>
              </a:spcAft>
              <a:buFont typeface="Arial" panose="020B0604020202020204" pitchFamily="34" charset="0"/>
              <a:buChar char="•"/>
            </a:pPr>
            <a:r>
              <a:rPr lang="en-CA" sz="2400" dirty="0">
                <a:solidFill>
                  <a:srgbClr val="663300"/>
                </a:solidFill>
                <a:latin typeface="Arial" panose="020B0604020202020204" pitchFamily="34" charset="0"/>
                <a:cs typeface="Arial" panose="020B0604020202020204" pitchFamily="34" charset="0"/>
              </a:rPr>
              <a:t>initial tree vigour, and</a:t>
            </a:r>
          </a:p>
          <a:p>
            <a:pPr marL="1252538" indent="-355600">
              <a:spcAft>
                <a:spcPts val="600"/>
              </a:spcAft>
              <a:buFont typeface="Arial" panose="020B0604020202020204" pitchFamily="34" charset="0"/>
              <a:buChar char="•"/>
            </a:pPr>
            <a:r>
              <a:rPr lang="en-CA" sz="2400" b="1" dirty="0">
                <a:solidFill>
                  <a:srgbClr val="663300"/>
                </a:solidFill>
                <a:latin typeface="Arial" panose="020B0604020202020204" pitchFamily="34" charset="0"/>
                <a:cs typeface="Arial" panose="020B0604020202020204" pitchFamily="34" charset="0"/>
              </a:rPr>
              <a:t>post-fire environment</a:t>
            </a:r>
          </a:p>
        </p:txBody>
      </p:sp>
      <p:sp>
        <p:nvSpPr>
          <p:cNvPr id="4" name="Rectangle 3"/>
          <p:cNvSpPr/>
          <p:nvPr/>
        </p:nvSpPr>
        <p:spPr>
          <a:xfrm>
            <a:off x="577038" y="1484784"/>
            <a:ext cx="8208912" cy="830997"/>
          </a:xfrm>
          <a:prstGeom prst="rect">
            <a:avLst/>
          </a:prstGeom>
        </p:spPr>
        <p:txBody>
          <a:bodyPr wrap="square">
            <a:spAutoFit/>
          </a:bodyPr>
          <a:lstStyle/>
          <a:p>
            <a:r>
              <a:rPr lang="en-CA" sz="2400" dirty="0">
                <a:solidFill>
                  <a:srgbClr val="663300"/>
                </a:solidFill>
                <a:latin typeface="Arial" panose="020B0604020202020204" pitchFamily="34" charset="0"/>
                <a:cs typeface="Arial" panose="020B0604020202020204" pitchFamily="34" charset="0"/>
              </a:rPr>
              <a:t>In B.C. Douglas-fir and Ponderosa pine are fire-tolerant species and most at-risk to post-wildfire bark beetle attack. </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l="37702"/>
          <a:stretch/>
        </p:blipFill>
        <p:spPr>
          <a:xfrm>
            <a:off x="5705542" y="3178405"/>
            <a:ext cx="3438457" cy="3679595"/>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l="40201"/>
          <a:stretch/>
        </p:blipFill>
        <p:spPr>
          <a:xfrm>
            <a:off x="0" y="3167407"/>
            <a:ext cx="1475656" cy="3701589"/>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51920" y="5372412"/>
            <a:ext cx="2194272" cy="1496584"/>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r="3228"/>
          <a:stretch/>
        </p:blipFill>
        <p:spPr>
          <a:xfrm>
            <a:off x="1455921" y="5372412"/>
            <a:ext cx="2216126" cy="1511489"/>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9" name="Rectangle 8"/>
          <p:cNvSpPr/>
          <p:nvPr/>
        </p:nvSpPr>
        <p:spPr>
          <a:xfrm>
            <a:off x="611560" y="332656"/>
            <a:ext cx="8280920" cy="1077218"/>
          </a:xfrm>
          <a:prstGeom prst="rect">
            <a:avLst/>
          </a:prstGeom>
        </p:spPr>
        <p:txBody>
          <a:bodyPr wrap="square">
            <a:spAutoFit/>
          </a:bodyPr>
          <a:lstStyle/>
          <a:p>
            <a:pPr marL="514350" indent="-514350">
              <a:spcAft>
                <a:spcPts val="1400"/>
              </a:spcAft>
              <a:buFont typeface="+mj-lt"/>
              <a:buAutoNum type="arabicPeriod" startAt="3"/>
            </a:pPr>
            <a:r>
              <a:rPr lang="en-CA" sz="32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Post-fire environment: things you </a:t>
            </a:r>
            <a:r>
              <a:rPr lang="en-CA" sz="3200" b="1"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must</a:t>
            </a:r>
            <a:r>
              <a:rPr lang="en-CA" sz="32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consider</a:t>
            </a:r>
            <a:endParaRPr lang="en-CA" sz="32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07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538" y="260648"/>
            <a:ext cx="8640960" cy="2528897"/>
          </a:xfrm>
          <a:prstGeom prst="rect">
            <a:avLst/>
          </a:prstGeom>
        </p:spPr>
        <p:txBody>
          <a:bodyPr wrap="square">
            <a:spAutoFit/>
          </a:bodyPr>
          <a:lstStyle/>
          <a:p>
            <a:pPr algn="ctr"/>
            <a:r>
              <a:rPr lang="en-CA" sz="28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susceptibility to Douglas-fir beetle post-fire – “Cole’s Notes”</a:t>
            </a:r>
            <a:endParaRPr lang="en-CA" sz="20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spcAft>
                <a:spcPts val="1000"/>
              </a:spcAft>
            </a:pPr>
            <a:r>
              <a:rPr lang="en-CA" sz="24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Mortality post-fire:</a:t>
            </a:r>
          </a:p>
          <a:p>
            <a:pPr marL="342900" indent="-342900">
              <a:spcAft>
                <a:spcPts val="600"/>
              </a:spcAft>
              <a:buAutoNum type="arabicParenR"/>
            </a:pPr>
            <a:r>
              <a:rPr lang="en-CA" sz="2000" dirty="0">
                <a:latin typeface="Arial" panose="020B0604020202020204" pitchFamily="34" charset="0"/>
                <a:cs typeface="Arial" panose="020B0604020202020204" pitchFamily="34" charset="0"/>
              </a:rPr>
              <a:t>percent crown volume scorched</a:t>
            </a:r>
          </a:p>
          <a:p>
            <a:pPr marL="342900" indent="-342900">
              <a:spcAft>
                <a:spcPts val="600"/>
              </a:spcAft>
              <a:buAutoNum type="arabicParenR"/>
            </a:pPr>
            <a:r>
              <a:rPr lang="en-CA" sz="2000" dirty="0" smtClean="0">
                <a:latin typeface="Arial" panose="020B0604020202020204" pitchFamily="34" charset="0"/>
                <a:cs typeface="Arial" panose="020B0604020202020204" pitchFamily="34" charset="0"/>
              </a:rPr>
              <a:t>percent cambium killed</a:t>
            </a:r>
          </a:p>
          <a:p>
            <a:pPr marL="342900" indent="-342900">
              <a:spcAft>
                <a:spcPts val="600"/>
              </a:spcAft>
              <a:buAutoNum type="arabicParenR"/>
            </a:pPr>
            <a:r>
              <a:rPr lang="en-CA" sz="2000" dirty="0" smtClean="0">
                <a:latin typeface="Arial" panose="020B0604020202020204" pitchFamily="34" charset="0"/>
                <a:cs typeface="Arial" panose="020B0604020202020204" pitchFamily="34" charset="0"/>
              </a:rPr>
              <a:t>diameter </a:t>
            </a:r>
            <a:r>
              <a:rPr lang="en-CA" sz="2000" dirty="0">
                <a:latin typeface="Arial" panose="020B0604020202020204" pitchFamily="34" charset="0"/>
                <a:cs typeface="Arial" panose="020B0604020202020204" pitchFamily="34" charset="0"/>
              </a:rPr>
              <a:t>at breast height (DBH</a:t>
            </a:r>
            <a:r>
              <a:rPr lang="en-CA" sz="2000" dirty="0" smtClean="0">
                <a:latin typeface="Arial" panose="020B0604020202020204" pitchFamily="34" charset="0"/>
                <a:cs typeface="Arial" panose="020B0604020202020204" pitchFamily="34" charset="0"/>
              </a:rPr>
              <a:t>)</a:t>
            </a:r>
            <a:endParaRPr lang="en-CA" sz="2000" dirty="0">
              <a:latin typeface="Arial" panose="020B0604020202020204" pitchFamily="34" charset="0"/>
              <a:cs typeface="Arial" panose="020B0604020202020204" pitchFamily="34" charset="0"/>
            </a:endParaRPr>
          </a:p>
        </p:txBody>
      </p:sp>
      <p:sp>
        <p:nvSpPr>
          <p:cNvPr id="4" name="Rectangle 3"/>
          <p:cNvSpPr/>
          <p:nvPr/>
        </p:nvSpPr>
        <p:spPr>
          <a:xfrm>
            <a:off x="250538" y="4149080"/>
            <a:ext cx="5185558" cy="2344231"/>
          </a:xfrm>
          <a:prstGeom prst="rect">
            <a:avLst/>
          </a:prstGeom>
        </p:spPr>
        <p:txBody>
          <a:bodyPr wrap="square">
            <a:spAutoFit/>
          </a:bodyPr>
          <a:lstStyle/>
          <a:p>
            <a:pPr>
              <a:spcAft>
                <a:spcPts val="1000"/>
              </a:spcAft>
            </a:pPr>
            <a:r>
              <a:rPr lang="en-CA" sz="24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Post-fire Douglas-fir </a:t>
            </a:r>
            <a:r>
              <a:rPr lang="en-CA" sz="24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crowns may have:</a:t>
            </a:r>
          </a:p>
          <a:p>
            <a:pPr marL="342900" indent="-342900">
              <a:spcAft>
                <a:spcPts val="600"/>
              </a:spcAft>
              <a:buClr>
                <a:schemeClr val="tx1"/>
              </a:buClr>
              <a:buAutoNum type="arabicParenR"/>
            </a:pPr>
            <a:r>
              <a:rPr lang="en-CA" sz="2000" dirty="0" smtClean="0">
                <a:solidFill>
                  <a:srgbClr val="008000"/>
                </a:solidFill>
                <a:latin typeface="Arial" panose="020B0604020202020204" pitchFamily="34" charset="0"/>
                <a:cs typeface="Arial" panose="020B0604020202020204" pitchFamily="34" charset="0"/>
              </a:rPr>
              <a:t>green crowns </a:t>
            </a:r>
            <a:r>
              <a:rPr lang="en-CA" sz="2000" dirty="0" smtClean="0">
                <a:latin typeface="Arial" panose="020B0604020202020204" pitchFamily="34" charset="0"/>
                <a:cs typeface="Arial" panose="020B0604020202020204" pitchFamily="34" charset="0"/>
              </a:rPr>
              <a:t>with </a:t>
            </a:r>
            <a:r>
              <a:rPr lang="en-CA" sz="2000" dirty="0">
                <a:latin typeface="Arial" panose="020B0604020202020204" pitchFamily="34" charset="0"/>
                <a:cs typeface="Arial" panose="020B0604020202020204" pitchFamily="34" charset="0"/>
              </a:rPr>
              <a:t>healthy needles</a:t>
            </a:r>
          </a:p>
          <a:p>
            <a:pPr marL="342900" indent="-342900">
              <a:spcAft>
                <a:spcPts val="600"/>
              </a:spcAft>
              <a:buClr>
                <a:schemeClr val="tx1"/>
              </a:buClr>
              <a:buAutoNum type="arabicParenR"/>
            </a:pPr>
            <a:r>
              <a:rPr lang="en-CA" sz="2000" dirty="0">
                <a:solidFill>
                  <a:srgbClr val="993300"/>
                </a:solidFill>
                <a:latin typeface="Arial" panose="020B0604020202020204" pitchFamily="34" charset="0"/>
                <a:cs typeface="Arial" panose="020B0604020202020204" pitchFamily="34" charset="0"/>
              </a:rPr>
              <a:t>scorched crowns </a:t>
            </a:r>
            <a:r>
              <a:rPr lang="en-CA" sz="2000" dirty="0">
                <a:latin typeface="Arial" panose="020B0604020202020204" pitchFamily="34" charset="0"/>
                <a:cs typeface="Arial" panose="020B0604020202020204" pitchFamily="34" charset="0"/>
              </a:rPr>
              <a:t>with brown </a:t>
            </a:r>
            <a:r>
              <a:rPr lang="en-CA" sz="2000" dirty="0" smtClean="0">
                <a:latin typeface="Arial" panose="020B0604020202020204" pitchFamily="34" charset="0"/>
                <a:cs typeface="Arial" panose="020B0604020202020204" pitchFamily="34" charset="0"/>
              </a:rPr>
              <a:t>needles</a:t>
            </a:r>
            <a:endParaRPr lang="en-CA" sz="2000" dirty="0">
              <a:latin typeface="Arial" panose="020B0604020202020204" pitchFamily="34" charset="0"/>
              <a:cs typeface="Arial" panose="020B0604020202020204" pitchFamily="34" charset="0"/>
            </a:endParaRPr>
          </a:p>
          <a:p>
            <a:pPr marL="342900" indent="-342900">
              <a:spcAft>
                <a:spcPts val="600"/>
              </a:spcAft>
              <a:buClr>
                <a:schemeClr val="tx1"/>
              </a:buClr>
              <a:buAutoNum type="arabicParenR"/>
            </a:pPr>
            <a:r>
              <a:rPr lang="en-CA" sz="2000" dirty="0">
                <a:latin typeface="Arial" panose="020B0604020202020204" pitchFamily="34" charset="0"/>
                <a:cs typeface="Arial" panose="020B0604020202020204" pitchFamily="34" charset="0"/>
              </a:rPr>
              <a:t>blackened crowns with blackened twigs and no needles remaining</a:t>
            </a:r>
            <a:r>
              <a:rPr lang="en-CA" sz="2000" dirty="0" smtClean="0">
                <a:latin typeface="Arial" panose="020B0604020202020204" pitchFamily="34" charset="0"/>
                <a:cs typeface="Arial" panose="020B0604020202020204" pitchFamily="34" charset="0"/>
              </a:rPr>
              <a:t>.</a:t>
            </a:r>
            <a:endParaRPr lang="en-CA" sz="2000" dirty="0">
              <a:latin typeface="Arial" panose="020B0604020202020204" pitchFamily="34" charset="0"/>
              <a:cs typeface="Arial" panose="020B0604020202020204" pitchFamily="34" charset="0"/>
            </a:endParaRPr>
          </a:p>
        </p:txBody>
      </p:sp>
      <p:sp>
        <p:nvSpPr>
          <p:cNvPr id="5" name="Rectangle 4"/>
          <p:cNvSpPr/>
          <p:nvPr/>
        </p:nvSpPr>
        <p:spPr>
          <a:xfrm>
            <a:off x="250538" y="3284984"/>
            <a:ext cx="6296588" cy="707886"/>
          </a:xfrm>
          <a:prstGeom prst="rect">
            <a:avLst/>
          </a:prstGeom>
        </p:spPr>
        <p:txBody>
          <a:bodyPr wrap="square">
            <a:spAutoFit/>
          </a:bodyPr>
          <a:lstStyle/>
          <a:p>
            <a:r>
              <a:rPr lang="en-CA" sz="2000" dirty="0" smtClean="0">
                <a:latin typeface="Arial" panose="020B0604020202020204" pitchFamily="34" charset="0"/>
                <a:cs typeface="Arial" panose="020B0604020202020204" pitchFamily="34" charset="0"/>
              </a:rPr>
              <a:t>Many </a:t>
            </a:r>
            <a:r>
              <a:rPr lang="en-CA" sz="2000" dirty="0">
                <a:latin typeface="Arial" panose="020B0604020202020204" pitchFamily="34" charset="0"/>
                <a:cs typeface="Arial" panose="020B0604020202020204" pitchFamily="34" charset="0"/>
              </a:rPr>
              <a:t>studies have found crown damage to be the best predictor of mortality, </a:t>
            </a:r>
            <a:r>
              <a:rPr lang="en-CA" sz="2000" dirty="0" smtClean="0">
                <a:latin typeface="Arial" panose="020B0604020202020204" pitchFamily="34" charset="0"/>
                <a:cs typeface="Arial" panose="020B0604020202020204" pitchFamily="34" charset="0"/>
              </a:rPr>
              <a:t>and it is easy </a:t>
            </a:r>
            <a:r>
              <a:rPr lang="en-CA" sz="2000" dirty="0">
                <a:latin typeface="Arial" panose="020B0604020202020204" pitchFamily="34" charset="0"/>
                <a:cs typeface="Arial" panose="020B0604020202020204" pitchFamily="34" charset="0"/>
              </a:rPr>
              <a:t>to observe</a:t>
            </a:r>
            <a:r>
              <a:rPr lang="en-CA" sz="2000" dirty="0" smtClean="0">
                <a:latin typeface="Arial" panose="020B0604020202020204" pitchFamily="34" charset="0"/>
                <a:cs typeface="Arial" panose="020B0604020202020204" pitchFamily="34" charset="0"/>
              </a:rPr>
              <a:t>.</a:t>
            </a:r>
            <a:endParaRPr lang="en-CA" sz="20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cstate="screen">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5436096" y="4137224"/>
            <a:ext cx="3472191" cy="2604144"/>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l="31164" t="3861" r="15438"/>
          <a:stretch/>
        </p:blipFill>
        <p:spPr>
          <a:xfrm>
            <a:off x="6547126" y="816746"/>
            <a:ext cx="2361161" cy="318831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2520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538" y="278353"/>
            <a:ext cx="8640959" cy="954107"/>
          </a:xfrm>
          <a:prstGeom prst="rect">
            <a:avLst/>
          </a:prstGeom>
        </p:spPr>
        <p:txBody>
          <a:bodyPr wrap="square">
            <a:spAutoFit/>
          </a:bodyPr>
          <a:lstStyle/>
          <a:p>
            <a:pPr algn="ctr"/>
            <a:r>
              <a:rPr lang="en-CA" sz="28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susceptibility to Douglas-fir beetle post-fire – “Cole’s Notes</a:t>
            </a:r>
            <a:r>
              <a:rPr lang="en-CA" sz="28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continued</a:t>
            </a:r>
            <a:endParaRPr lang="en-CA" sz="20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Rectangle 2"/>
          <p:cNvSpPr/>
          <p:nvPr/>
        </p:nvSpPr>
        <p:spPr>
          <a:xfrm>
            <a:off x="395536" y="1412776"/>
            <a:ext cx="8748464" cy="4185761"/>
          </a:xfrm>
          <a:prstGeom prst="rect">
            <a:avLst/>
          </a:prstGeom>
        </p:spPr>
        <p:txBody>
          <a:bodyPr wrap="square">
            <a:spAutoFit/>
          </a:bodyPr>
          <a:lstStyle/>
          <a:p>
            <a:pPr>
              <a:spcAft>
                <a:spcPts val="1200"/>
              </a:spcAft>
            </a:pPr>
            <a:r>
              <a:rPr lang="en-CA" sz="24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prefers large Douglas-fir. Large trees:</a:t>
            </a:r>
          </a:p>
          <a:p>
            <a:pPr marL="342900" indent="-342900">
              <a:spcAft>
                <a:spcPts val="1200"/>
              </a:spcAft>
              <a:buFont typeface="+mj-lt"/>
              <a:buAutoNum type="arabicPeriod"/>
            </a:pPr>
            <a:r>
              <a:rPr lang="en-CA" sz="2400" dirty="0" smtClean="0">
                <a:latin typeface="Arial" panose="020B0604020202020204" pitchFamily="34" charset="0"/>
                <a:cs typeface="Arial" panose="020B0604020202020204" pitchFamily="34" charset="0"/>
              </a:rPr>
              <a:t>have thick bark – protects cambium from injury </a:t>
            </a:r>
            <a:r>
              <a:rPr lang="en-CA" sz="2400" dirty="0">
                <a:latin typeface="Arial" panose="020B0604020202020204" pitchFamily="34" charset="0"/>
                <a:cs typeface="Arial" panose="020B0604020202020204" pitchFamily="34" charset="0"/>
              </a:rPr>
              <a:t>during a fire</a:t>
            </a:r>
          </a:p>
          <a:p>
            <a:pPr marL="342900" indent="-342900">
              <a:spcAft>
                <a:spcPts val="1200"/>
              </a:spcAft>
              <a:buFont typeface="+mj-lt"/>
              <a:buAutoNum type="arabicPeriod"/>
            </a:pPr>
            <a:r>
              <a:rPr lang="en-CA" sz="2400" dirty="0" smtClean="0">
                <a:latin typeface="Arial" panose="020B0604020202020204" pitchFamily="34" charset="0"/>
                <a:cs typeface="Arial" panose="020B0604020202020204" pitchFamily="34" charset="0"/>
              </a:rPr>
              <a:t>are </a:t>
            </a:r>
            <a:r>
              <a:rPr lang="en-CA" sz="2400" dirty="0">
                <a:latin typeface="Arial" panose="020B0604020202020204" pitchFamily="34" charset="0"/>
                <a:cs typeface="Arial" panose="020B0604020202020204" pitchFamily="34" charset="0"/>
              </a:rPr>
              <a:t>taller and have higher </a:t>
            </a:r>
            <a:r>
              <a:rPr lang="en-CA" sz="2400" dirty="0" smtClean="0">
                <a:latin typeface="Arial" panose="020B0604020202020204" pitchFamily="34" charset="0"/>
                <a:cs typeface="Arial" panose="020B0604020202020204" pitchFamily="34" charset="0"/>
              </a:rPr>
              <a:t>crowns – </a:t>
            </a:r>
            <a:r>
              <a:rPr lang="en-CA" sz="2400" dirty="0">
                <a:latin typeface="Arial" panose="020B0604020202020204" pitchFamily="34" charset="0"/>
                <a:cs typeface="Arial" panose="020B0604020202020204" pitchFamily="34" charset="0"/>
              </a:rPr>
              <a:t>lower </a:t>
            </a:r>
            <a:r>
              <a:rPr lang="en-CA" sz="2400" dirty="0" smtClean="0">
                <a:latin typeface="Arial" panose="020B0604020202020204" pitchFamily="34" charset="0"/>
                <a:cs typeface="Arial" panose="020B0604020202020204" pitchFamily="34" charset="0"/>
              </a:rPr>
              <a:t>degree of crown </a:t>
            </a:r>
            <a:r>
              <a:rPr lang="en-CA" sz="2400" dirty="0">
                <a:latin typeface="Arial" panose="020B0604020202020204" pitchFamily="34" charset="0"/>
                <a:cs typeface="Arial" panose="020B0604020202020204" pitchFamily="34" charset="0"/>
              </a:rPr>
              <a:t>scorch</a:t>
            </a:r>
          </a:p>
          <a:p>
            <a:pPr marL="342900" indent="-342900">
              <a:spcAft>
                <a:spcPts val="1200"/>
              </a:spcAft>
              <a:buFont typeface="+mj-lt"/>
              <a:buAutoNum type="arabicPeriod"/>
            </a:pPr>
            <a:r>
              <a:rPr lang="en-CA" sz="2400" dirty="0" smtClean="0">
                <a:latin typeface="Arial" panose="020B0604020202020204" pitchFamily="34" charset="0"/>
                <a:cs typeface="Arial" panose="020B0604020202020204" pitchFamily="34" charset="0"/>
              </a:rPr>
              <a:t>have </a:t>
            </a:r>
            <a:r>
              <a:rPr lang="en-CA" sz="2400" dirty="0">
                <a:latin typeface="Arial" panose="020B0604020202020204" pitchFamily="34" charset="0"/>
                <a:cs typeface="Arial" panose="020B0604020202020204" pitchFamily="34" charset="0"/>
              </a:rPr>
              <a:t>a better chance of surviving </a:t>
            </a:r>
            <a:r>
              <a:rPr lang="en-CA" sz="2400" dirty="0" smtClean="0">
                <a:latin typeface="Arial" panose="020B0604020202020204" pitchFamily="34" charset="0"/>
                <a:cs typeface="Arial" panose="020B0604020202020204" pitchFamily="34" charset="0"/>
              </a:rPr>
              <a:t>fire </a:t>
            </a:r>
            <a:r>
              <a:rPr lang="en-CA" sz="2400" dirty="0">
                <a:latin typeface="Arial" panose="020B0604020202020204" pitchFamily="34" charset="0"/>
                <a:cs typeface="Arial" panose="020B0604020202020204" pitchFamily="34" charset="0"/>
              </a:rPr>
              <a:t>than </a:t>
            </a:r>
            <a:r>
              <a:rPr lang="en-CA" sz="2400" dirty="0" smtClean="0">
                <a:latin typeface="Arial" panose="020B0604020202020204" pitchFamily="34" charset="0"/>
                <a:cs typeface="Arial" panose="020B0604020202020204" pitchFamily="34" charset="0"/>
              </a:rPr>
              <a:t>small </a:t>
            </a:r>
            <a:r>
              <a:rPr lang="en-CA" sz="2400" dirty="0">
                <a:latin typeface="Arial" panose="020B0604020202020204" pitchFamily="34" charset="0"/>
                <a:cs typeface="Arial" panose="020B0604020202020204" pitchFamily="34" charset="0"/>
              </a:rPr>
              <a:t>trees</a:t>
            </a:r>
          </a:p>
          <a:p>
            <a:pPr marL="342900" indent="-342900">
              <a:spcAft>
                <a:spcPts val="1200"/>
              </a:spcAft>
              <a:buFont typeface="+mj-lt"/>
              <a:buAutoNum type="arabicPeriod"/>
            </a:pPr>
            <a:r>
              <a:rPr lang="en-CA" sz="2400" dirty="0" smtClean="0">
                <a:latin typeface="Arial" panose="020B0604020202020204" pitchFamily="34" charset="0"/>
                <a:cs typeface="Arial" panose="020B0604020202020204" pitchFamily="34" charset="0"/>
              </a:rPr>
              <a:t>have accumulations </a:t>
            </a:r>
            <a:r>
              <a:rPr lang="en-CA" sz="2400" dirty="0">
                <a:latin typeface="Arial" panose="020B0604020202020204" pitchFamily="34" charset="0"/>
                <a:cs typeface="Arial" panose="020B0604020202020204" pitchFamily="34" charset="0"/>
              </a:rPr>
              <a:t>of duff around their </a:t>
            </a:r>
            <a:r>
              <a:rPr lang="en-CA" sz="2400" dirty="0" smtClean="0">
                <a:latin typeface="Arial" panose="020B0604020202020204" pitchFamily="34" charset="0"/>
                <a:cs typeface="Arial" panose="020B0604020202020204" pitchFamily="34" charset="0"/>
              </a:rPr>
              <a:t>base - basal </a:t>
            </a:r>
            <a:r>
              <a:rPr lang="en-CA" sz="2400" dirty="0">
                <a:latin typeface="Arial" panose="020B0604020202020204" pitchFamily="34" charset="0"/>
                <a:cs typeface="Arial" panose="020B0604020202020204" pitchFamily="34" charset="0"/>
              </a:rPr>
              <a:t>and root injury from long-term smoldering</a:t>
            </a:r>
          </a:p>
          <a:p>
            <a:pPr marL="342900" indent="-342900">
              <a:spcAft>
                <a:spcPts val="1200"/>
              </a:spcAft>
              <a:buFont typeface="+mj-lt"/>
              <a:buAutoNum type="arabicPeriod"/>
            </a:pPr>
            <a:r>
              <a:rPr lang="en-CA" sz="2400" dirty="0" smtClean="0">
                <a:latin typeface="Arial" panose="020B0604020202020204" pitchFamily="34" charset="0"/>
                <a:cs typeface="Arial" panose="020B0604020202020204" pitchFamily="34" charset="0"/>
              </a:rPr>
              <a:t>may </a:t>
            </a:r>
            <a:r>
              <a:rPr lang="en-CA" sz="2400" dirty="0">
                <a:latin typeface="Arial" panose="020B0604020202020204" pitchFamily="34" charset="0"/>
                <a:cs typeface="Arial" panose="020B0604020202020204" pitchFamily="34" charset="0"/>
              </a:rPr>
              <a:t>be less vigorous than small </a:t>
            </a:r>
            <a:r>
              <a:rPr lang="en-CA" sz="2400" dirty="0" smtClean="0">
                <a:latin typeface="Arial" panose="020B0604020202020204" pitchFamily="34" charset="0"/>
                <a:cs typeface="Arial" panose="020B0604020202020204" pitchFamily="34" charset="0"/>
              </a:rPr>
              <a:t>trees – less capable of recovering from </a:t>
            </a:r>
            <a:r>
              <a:rPr lang="en-CA" sz="2400" dirty="0">
                <a:latin typeface="Arial" panose="020B0604020202020204" pitchFamily="34" charset="0"/>
                <a:cs typeface="Arial" panose="020B0604020202020204" pitchFamily="34" charset="0"/>
              </a:rPr>
              <a:t>fire </a:t>
            </a:r>
            <a:r>
              <a:rPr lang="en-CA" sz="2400" dirty="0" smtClean="0">
                <a:latin typeface="Arial" panose="020B0604020202020204" pitchFamily="34" charset="0"/>
                <a:cs typeface="Arial" panose="020B0604020202020204" pitchFamily="34" charset="0"/>
              </a:rPr>
              <a:t>damage</a:t>
            </a:r>
            <a:endParaRPr lang="en-CA" sz="24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t="39613" b="43430"/>
          <a:stretch/>
        </p:blipFill>
        <p:spPr>
          <a:xfrm>
            <a:off x="0" y="5733256"/>
            <a:ext cx="9144000" cy="1162975"/>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730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281599"/>
            <a:ext cx="4532010" cy="584775"/>
          </a:xfrm>
          <a:prstGeom prst="rect">
            <a:avLst/>
          </a:prstGeom>
          <a:noFill/>
        </p:spPr>
        <p:txBody>
          <a:bodyPr wrap="none" rtlCol="0">
            <a:spAutoFit/>
          </a:bodyPr>
          <a:lstStyle/>
          <a:p>
            <a:pPr>
              <a:spcAft>
                <a:spcPts val="600"/>
              </a:spcAft>
            </a:pPr>
            <a:r>
              <a:rPr lang="en-CA" sz="3200" b="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Important </a:t>
            </a:r>
            <a:r>
              <a:rPr lang="en-CA" sz="3200" b="1"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ingredients</a:t>
            </a:r>
            <a:r>
              <a:rPr lang="en-CA" sz="3200" b="1" dirty="0" smtClean="0">
                <a:solidFill>
                  <a:srgbClr val="996633"/>
                </a:solidFill>
                <a:latin typeface="Arial" panose="020B0604020202020204" pitchFamily="34" charset="0"/>
                <a:cs typeface="Arial" panose="020B0604020202020204" pitchFamily="34" charset="0"/>
              </a:rPr>
              <a:t>:</a:t>
            </a:r>
            <a:endParaRPr lang="en-CA" sz="2800" b="1" dirty="0">
              <a:solidFill>
                <a:srgbClr val="996633"/>
              </a:solidFill>
              <a:latin typeface="Arial" panose="020B0604020202020204" pitchFamily="34" charset="0"/>
              <a:cs typeface="Arial" panose="020B0604020202020204" pitchFamily="34" charset="0"/>
            </a:endParaRPr>
          </a:p>
        </p:txBody>
      </p:sp>
      <p:sp>
        <p:nvSpPr>
          <p:cNvPr id="3" name="Rectangle 2"/>
          <p:cNvSpPr/>
          <p:nvPr/>
        </p:nvSpPr>
        <p:spPr>
          <a:xfrm>
            <a:off x="395536" y="1052736"/>
            <a:ext cx="8467345" cy="4555093"/>
          </a:xfrm>
          <a:prstGeom prst="rect">
            <a:avLst/>
          </a:prstGeom>
        </p:spPr>
        <p:txBody>
          <a:bodyPr wrap="square">
            <a:spAutoFit/>
          </a:bodyPr>
          <a:lstStyle/>
          <a:p>
            <a:pPr marL="457200" indent="-457200">
              <a:spcAft>
                <a:spcPts val="1200"/>
              </a:spcAft>
              <a:buFont typeface="+mj-lt"/>
              <a:buAutoNum type="arabicPeriod"/>
            </a:pPr>
            <a:r>
              <a:rPr lang="en-CA" sz="2400" dirty="0" smtClean="0">
                <a:latin typeface="Arial" panose="020B0604020202020204" pitchFamily="34" charset="0"/>
                <a:cs typeface="Arial" panose="020B0604020202020204" pitchFamily="34" charset="0"/>
              </a:rPr>
              <a:t>Fire severity maps (perimeter</a:t>
            </a:r>
            <a:r>
              <a:rPr lang="en-CA" sz="2400" dirty="0">
                <a:latin typeface="Arial" panose="020B0604020202020204" pitchFamily="34" charset="0"/>
                <a:cs typeface="Arial" panose="020B0604020202020204" pitchFamily="34" charset="0"/>
              </a:rPr>
              <a:t>, intensity, green areas</a:t>
            </a:r>
            <a:r>
              <a:rPr lang="en-CA" sz="2400" dirty="0" smtClean="0">
                <a:latin typeface="Arial" panose="020B0604020202020204" pitchFamily="34" charset="0"/>
                <a:cs typeface="Arial" panose="020B0604020202020204" pitchFamily="34" charset="0"/>
              </a:rPr>
              <a:t>)</a:t>
            </a:r>
          </a:p>
          <a:p>
            <a:pPr marL="457200" indent="-457200">
              <a:spcAft>
                <a:spcPts val="1200"/>
              </a:spcAft>
              <a:buFont typeface="+mj-lt"/>
              <a:buAutoNum type="arabicPeriod"/>
            </a:pPr>
            <a:r>
              <a:rPr lang="en-CA" sz="2400" dirty="0" smtClean="0">
                <a:latin typeface="Arial" panose="020B0604020202020204" pitchFamily="34" charset="0"/>
                <a:cs typeface="Arial" panose="020B0604020202020204" pitchFamily="34" charset="0"/>
              </a:rPr>
              <a:t>Hazard rating maps for DFB</a:t>
            </a:r>
            <a:endParaRPr lang="en-CA" sz="2400" dirty="0">
              <a:latin typeface="Arial" panose="020B0604020202020204" pitchFamily="34" charset="0"/>
              <a:cs typeface="Arial" panose="020B0604020202020204" pitchFamily="34" charset="0"/>
            </a:endParaRPr>
          </a:p>
          <a:p>
            <a:pPr marL="457200" indent="-457200">
              <a:spcAft>
                <a:spcPts val="1200"/>
              </a:spcAft>
              <a:buFont typeface="+mj-lt"/>
              <a:buAutoNum type="arabicPeriod"/>
            </a:pPr>
            <a:r>
              <a:rPr lang="en-CA" sz="2400" dirty="0" smtClean="0">
                <a:latin typeface="Arial" panose="020B0604020202020204" pitchFamily="34" charset="0"/>
                <a:cs typeface="Arial" panose="020B0604020202020204" pitchFamily="34" charset="0"/>
              </a:rPr>
              <a:t>Extent and severity of </a:t>
            </a:r>
            <a:r>
              <a:rPr lang="en-CA" sz="2400" dirty="0">
                <a:latin typeface="Arial" panose="020B0604020202020204" pitchFamily="34" charset="0"/>
                <a:cs typeface="Arial" panose="020B0604020202020204" pitchFamily="34" charset="0"/>
              </a:rPr>
              <a:t>Douglas-fir beetle </a:t>
            </a:r>
            <a:r>
              <a:rPr lang="en-CA" sz="2400" dirty="0" smtClean="0">
                <a:latin typeface="Arial" panose="020B0604020202020204" pitchFamily="34" charset="0"/>
                <a:cs typeface="Arial" panose="020B0604020202020204" pitchFamily="34" charset="0"/>
              </a:rPr>
              <a:t>attack (green </a:t>
            </a:r>
            <a:r>
              <a:rPr lang="en-CA" sz="2400" dirty="0" err="1" smtClean="0">
                <a:latin typeface="Arial" panose="020B0604020202020204" pitchFamily="34" charset="0"/>
                <a:cs typeface="Arial" panose="020B0604020202020204" pitchFamily="34" charset="0"/>
              </a:rPr>
              <a:t>atk</a:t>
            </a:r>
            <a:r>
              <a:rPr lang="en-CA" sz="2400" dirty="0" smtClean="0">
                <a:latin typeface="Arial" panose="020B0604020202020204" pitchFamily="34" charset="0"/>
                <a:cs typeface="Arial" panose="020B0604020202020204" pitchFamily="34" charset="0"/>
              </a:rPr>
              <a:t> &amp; red </a:t>
            </a:r>
            <a:r>
              <a:rPr lang="en-CA" sz="2400" dirty="0" err="1" smtClean="0">
                <a:latin typeface="Arial" panose="020B0604020202020204" pitchFamily="34" charset="0"/>
                <a:cs typeface="Arial" panose="020B0604020202020204" pitchFamily="34" charset="0"/>
              </a:rPr>
              <a:t>atk</a:t>
            </a:r>
            <a:r>
              <a:rPr lang="en-CA" sz="2400" dirty="0" smtClean="0">
                <a:latin typeface="Arial" panose="020B0604020202020204" pitchFamily="34" charset="0"/>
                <a:cs typeface="Arial" panose="020B0604020202020204" pitchFamily="34" charset="0"/>
              </a:rPr>
              <a:t>) – detailed aerial survey maps &amp; ground survey results</a:t>
            </a:r>
            <a:endParaRPr lang="en-CA" sz="2400" dirty="0">
              <a:latin typeface="Arial" panose="020B0604020202020204" pitchFamily="34" charset="0"/>
              <a:cs typeface="Arial" panose="020B0604020202020204" pitchFamily="34" charset="0"/>
            </a:endParaRPr>
          </a:p>
          <a:p>
            <a:pPr marL="457200" indent="-457200">
              <a:spcAft>
                <a:spcPts val="1200"/>
              </a:spcAft>
              <a:buFont typeface="+mj-lt"/>
              <a:buAutoNum type="arabicPeriod"/>
            </a:pPr>
            <a:r>
              <a:rPr lang="en-CA" sz="2400" dirty="0">
                <a:latin typeface="Arial" panose="020B0604020202020204" pitchFamily="34" charset="0"/>
                <a:cs typeface="Arial" panose="020B0604020202020204" pitchFamily="34" charset="0"/>
              </a:rPr>
              <a:t>Location of felled </a:t>
            </a:r>
            <a:r>
              <a:rPr lang="en-CA" sz="2400" dirty="0" smtClean="0">
                <a:latin typeface="Arial" panose="020B0604020202020204" pitchFamily="34" charset="0"/>
                <a:cs typeface="Arial" panose="020B0604020202020204" pitchFamily="34" charset="0"/>
              </a:rPr>
              <a:t>Douglas-fir (trap tree sites, fire guards, access roads </a:t>
            </a:r>
            <a:r>
              <a:rPr lang="en-CA" sz="2400" dirty="0">
                <a:latin typeface="Arial" panose="020B0604020202020204" pitchFamily="34" charset="0"/>
                <a:cs typeface="Arial" panose="020B0604020202020204" pitchFamily="34" charset="0"/>
              </a:rPr>
              <a:t>etc</a:t>
            </a:r>
            <a:r>
              <a:rPr lang="en-CA" sz="2400" dirty="0" smtClean="0">
                <a:latin typeface="Arial" panose="020B0604020202020204" pitchFamily="34" charset="0"/>
                <a:cs typeface="Arial" panose="020B0604020202020204" pitchFamily="34" charset="0"/>
              </a:rPr>
              <a:t>.) – remove 2017 trap trees &amp; </a:t>
            </a:r>
            <a:r>
              <a:rPr lang="en-CA"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assess </a:t>
            </a:r>
            <a:r>
              <a:rPr lang="en-CA" sz="2400" dirty="0" smtClean="0">
                <a:latin typeface="Arial" panose="020B0604020202020204" pitchFamily="34" charset="0"/>
                <a:cs typeface="Arial" panose="020B0604020202020204" pitchFamily="34" charset="0"/>
              </a:rPr>
              <a:t>other down material for DFB susceptibility</a:t>
            </a:r>
            <a:endParaRPr lang="en-CA" sz="2400" dirty="0">
              <a:latin typeface="Arial" panose="020B0604020202020204" pitchFamily="34" charset="0"/>
              <a:cs typeface="Arial" panose="020B0604020202020204" pitchFamily="34" charset="0"/>
            </a:endParaRPr>
          </a:p>
          <a:p>
            <a:pPr marL="457200" indent="-457200">
              <a:spcAft>
                <a:spcPts val="1200"/>
              </a:spcAft>
              <a:buFont typeface="+mj-lt"/>
              <a:buAutoNum type="arabicPeriod"/>
            </a:pPr>
            <a:r>
              <a:rPr lang="en-CA" sz="2400" dirty="0" smtClean="0">
                <a:latin typeface="Arial" panose="020B0604020202020204" pitchFamily="34" charset="0"/>
                <a:cs typeface="Arial" panose="020B0604020202020204" pitchFamily="34" charset="0"/>
              </a:rPr>
              <a:t>Critical </a:t>
            </a:r>
            <a:r>
              <a:rPr lang="en-CA" sz="2400" dirty="0">
                <a:latin typeface="Arial" panose="020B0604020202020204" pitchFamily="34" charset="0"/>
                <a:cs typeface="Arial" panose="020B0604020202020204" pitchFamily="34" charset="0"/>
              </a:rPr>
              <a:t>dates in DFB life </a:t>
            </a:r>
            <a:r>
              <a:rPr lang="en-CA" sz="2400" dirty="0" smtClean="0">
                <a:latin typeface="Arial" panose="020B0604020202020204" pitchFamily="34" charset="0"/>
                <a:cs typeface="Arial" panose="020B0604020202020204" pitchFamily="34" charset="0"/>
              </a:rPr>
              <a:t>history – April to late July</a:t>
            </a:r>
            <a:endParaRPr lang="en-CA" sz="2400" dirty="0">
              <a:latin typeface="Arial" panose="020B0604020202020204" pitchFamily="34" charset="0"/>
              <a:cs typeface="Arial" panose="020B0604020202020204" pitchFamily="34" charset="0"/>
            </a:endParaRPr>
          </a:p>
          <a:p>
            <a:pPr marL="457200" indent="-457200">
              <a:spcAft>
                <a:spcPts val="1200"/>
              </a:spcAft>
              <a:buFont typeface="+mj-lt"/>
              <a:buAutoNum type="arabicPeriod"/>
            </a:pPr>
            <a:r>
              <a:rPr lang="en-CA"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Flexible and innovative management</a:t>
            </a:r>
          </a:p>
        </p:txBody>
      </p:sp>
      <p:pic>
        <p:nvPicPr>
          <p:cNvPr id="7" name="Picture 6"/>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t="39613" b="43430"/>
          <a:stretch/>
        </p:blipFill>
        <p:spPr>
          <a:xfrm>
            <a:off x="0" y="5733256"/>
            <a:ext cx="9144000" cy="1162975"/>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7442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5" y="260648"/>
            <a:ext cx="8064896" cy="1077218"/>
          </a:xfrm>
          <a:prstGeom prst="rect">
            <a:avLst/>
          </a:prstGeom>
          <a:noFill/>
        </p:spPr>
        <p:txBody>
          <a:bodyPr wrap="square" rtlCol="0">
            <a:spAutoFit/>
          </a:bodyPr>
          <a:lstStyle/>
          <a:p>
            <a:pPr algn="ctr">
              <a:spcAft>
                <a:spcPts val="600"/>
              </a:spcAft>
            </a:pPr>
            <a:r>
              <a:rPr lang="en-CA" sz="3200" b="1" dirty="0">
                <a:solidFill>
                  <a:srgbClr val="996633"/>
                </a:solidFill>
                <a:latin typeface="Arial" panose="020B0604020202020204" pitchFamily="34" charset="0"/>
                <a:cs typeface="Arial" panose="020B0604020202020204" pitchFamily="34" charset="0"/>
              </a:rPr>
              <a:t>Burn severity and risk to Douglas-fir beetle attack</a:t>
            </a:r>
            <a:endParaRPr lang="en-CA" sz="2800" b="1" dirty="0">
              <a:solidFill>
                <a:srgbClr val="99663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b="18500"/>
          <a:stretch/>
        </p:blipFill>
        <p:spPr>
          <a:xfrm>
            <a:off x="0" y="1268760"/>
            <a:ext cx="9144000" cy="5589240"/>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6" name="TextBox 5"/>
          <p:cNvSpPr txBox="1"/>
          <p:nvPr/>
        </p:nvSpPr>
        <p:spPr>
          <a:xfrm>
            <a:off x="611560" y="1356569"/>
            <a:ext cx="8093882" cy="461665"/>
          </a:xfrm>
          <a:prstGeom prst="rect">
            <a:avLst/>
          </a:prstGeom>
          <a:gradFill>
            <a:gsLst>
              <a:gs pos="0">
                <a:srgbClr val="707B8E">
                  <a:alpha val="50000"/>
                </a:srgbClr>
              </a:gs>
              <a:gs pos="50000">
                <a:srgbClr val="7D8AA7">
                  <a:alpha val="50000"/>
                </a:srgbClr>
              </a:gs>
              <a:gs pos="100000">
                <a:schemeClr val="bg1">
                  <a:lumMod val="75000"/>
                  <a:alpha val="50000"/>
                </a:schemeClr>
              </a:gs>
            </a:gsLst>
            <a:lin ang="5400000" scaled="0"/>
          </a:gradFill>
        </p:spPr>
        <p:txBody>
          <a:bodyPr wrap="none" rtlCol="0">
            <a:spAutoFit/>
          </a:bodyPr>
          <a:lstStyle/>
          <a:p>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High intensity burn </a:t>
            </a:r>
            <a:r>
              <a:rPr lang="en-CA" sz="24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 cambium scorch – </a:t>
            </a:r>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not susceptible</a:t>
            </a:r>
          </a:p>
        </p:txBody>
      </p:sp>
      <p:sp>
        <p:nvSpPr>
          <p:cNvPr id="7" name="TextBox 6"/>
          <p:cNvSpPr txBox="1"/>
          <p:nvPr/>
        </p:nvSpPr>
        <p:spPr>
          <a:xfrm>
            <a:off x="899592" y="3463729"/>
            <a:ext cx="7170553" cy="461665"/>
          </a:xfrm>
          <a:prstGeom prst="rect">
            <a:avLst/>
          </a:prstGeom>
          <a:noFill/>
        </p:spPr>
        <p:txBody>
          <a:bodyPr wrap="none" rtlCol="0">
            <a:spAutoFit/>
          </a:bodyPr>
          <a:lstStyle/>
          <a:p>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Moderate to light intensity burn – highly susceptible</a:t>
            </a:r>
          </a:p>
        </p:txBody>
      </p:sp>
      <p:sp>
        <p:nvSpPr>
          <p:cNvPr id="8" name="TextBox 7"/>
          <p:cNvSpPr txBox="1"/>
          <p:nvPr/>
        </p:nvSpPr>
        <p:spPr>
          <a:xfrm>
            <a:off x="1509302" y="2354053"/>
            <a:ext cx="6125395" cy="461665"/>
          </a:xfrm>
          <a:prstGeom prst="rect">
            <a:avLst/>
          </a:prstGeom>
          <a:noFill/>
        </p:spPr>
        <p:txBody>
          <a:bodyPr wrap="none" rtlCol="0">
            <a:spAutoFit/>
          </a:bodyPr>
          <a:lstStyle/>
          <a:p>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High intensity burn </a:t>
            </a:r>
            <a:r>
              <a:rPr lang="en-CA" sz="24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bark intact – susceptible</a:t>
            </a:r>
            <a:endPar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3309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79512" y="1988840"/>
            <a:ext cx="5944388" cy="46805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p:cNvSpPr/>
          <p:nvPr/>
        </p:nvSpPr>
        <p:spPr>
          <a:xfrm>
            <a:off x="611560" y="332656"/>
            <a:ext cx="7920880" cy="1477328"/>
          </a:xfrm>
          <a:prstGeom prst="rect">
            <a:avLst/>
          </a:prstGeom>
          <a:noFill/>
        </p:spPr>
        <p:txBody>
          <a:bodyPr wrap="square" rtlCol="0">
            <a:spAutoFit/>
          </a:bodyPr>
          <a:lstStyle/>
          <a:p>
            <a:r>
              <a:rPr lang="en-CA" sz="3000" dirty="0">
                <a:latin typeface="Arial" panose="020B0604020202020204" pitchFamily="34" charset="0"/>
                <a:cs typeface="Arial" panose="020B0604020202020204" pitchFamily="34" charset="0"/>
              </a:rPr>
              <a:t>Post-fire tree mortality due to </a:t>
            </a:r>
            <a:r>
              <a:rPr lang="en-CA" sz="3000" dirty="0">
                <a:solidFill>
                  <a:srgbClr val="663300"/>
                </a:solidFill>
                <a:latin typeface="Arial" panose="020B0604020202020204" pitchFamily="34" charset="0"/>
                <a:cs typeface="Arial" panose="020B0604020202020204" pitchFamily="34" charset="0"/>
              </a:rPr>
              <a:t>Douglas-fir beetle</a:t>
            </a:r>
            <a:r>
              <a:rPr lang="en-CA" sz="3000" dirty="0">
                <a:latin typeface="Arial" panose="020B0604020202020204" pitchFamily="34" charset="0"/>
                <a:cs typeface="Arial" panose="020B0604020202020204" pitchFamily="34" charset="0"/>
              </a:rPr>
              <a:t> is augmented when beetle populations are present and active near a recent wildfire.</a:t>
            </a:r>
          </a:p>
        </p:txBody>
      </p:sp>
      <p:sp>
        <p:nvSpPr>
          <p:cNvPr id="3" name="Freeform 2"/>
          <p:cNvSpPr/>
          <p:nvPr/>
        </p:nvSpPr>
        <p:spPr>
          <a:xfrm>
            <a:off x="251520" y="2378485"/>
            <a:ext cx="4837564" cy="4074851"/>
          </a:xfrm>
          <a:custGeom>
            <a:avLst/>
            <a:gdLst>
              <a:gd name="connsiteX0" fmla="*/ 1393028 w 4837564"/>
              <a:gd name="connsiteY0" fmla="*/ 115410 h 4074851"/>
              <a:gd name="connsiteX1" fmla="*/ 1233230 w 4837564"/>
              <a:gd name="connsiteY1" fmla="*/ 124288 h 4074851"/>
              <a:gd name="connsiteX2" fmla="*/ 1171086 w 4837564"/>
              <a:gd name="connsiteY2" fmla="*/ 142043 h 4074851"/>
              <a:gd name="connsiteX3" fmla="*/ 1135576 w 4837564"/>
              <a:gd name="connsiteY3" fmla="*/ 186432 h 4074851"/>
              <a:gd name="connsiteX4" fmla="*/ 1117820 w 4837564"/>
              <a:gd name="connsiteY4" fmla="*/ 239698 h 4074851"/>
              <a:gd name="connsiteX5" fmla="*/ 1108943 w 4837564"/>
              <a:gd name="connsiteY5" fmla="*/ 266331 h 4074851"/>
              <a:gd name="connsiteX6" fmla="*/ 1108943 w 4837564"/>
              <a:gd name="connsiteY6" fmla="*/ 577049 h 4074851"/>
              <a:gd name="connsiteX7" fmla="*/ 1126698 w 4837564"/>
              <a:gd name="connsiteY7" fmla="*/ 630315 h 4074851"/>
              <a:gd name="connsiteX8" fmla="*/ 1153331 w 4837564"/>
              <a:gd name="connsiteY8" fmla="*/ 710214 h 4074851"/>
              <a:gd name="connsiteX9" fmla="*/ 1162209 w 4837564"/>
              <a:gd name="connsiteY9" fmla="*/ 763480 h 4074851"/>
              <a:gd name="connsiteX10" fmla="*/ 1179964 w 4837564"/>
              <a:gd name="connsiteY10" fmla="*/ 790113 h 4074851"/>
              <a:gd name="connsiteX11" fmla="*/ 1206597 w 4837564"/>
              <a:gd name="connsiteY11" fmla="*/ 878890 h 4074851"/>
              <a:gd name="connsiteX12" fmla="*/ 1197719 w 4837564"/>
              <a:gd name="connsiteY12" fmla="*/ 1091954 h 4074851"/>
              <a:gd name="connsiteX13" fmla="*/ 1126698 w 4837564"/>
              <a:gd name="connsiteY13" fmla="*/ 1180731 h 4074851"/>
              <a:gd name="connsiteX14" fmla="*/ 1108943 w 4837564"/>
              <a:gd name="connsiteY14" fmla="*/ 1216241 h 4074851"/>
              <a:gd name="connsiteX15" fmla="*/ 1082310 w 4837564"/>
              <a:gd name="connsiteY15" fmla="*/ 1233997 h 4074851"/>
              <a:gd name="connsiteX16" fmla="*/ 1064554 w 4837564"/>
              <a:gd name="connsiteY16" fmla="*/ 1260630 h 4074851"/>
              <a:gd name="connsiteX17" fmla="*/ 1037921 w 4837564"/>
              <a:gd name="connsiteY17" fmla="*/ 1287263 h 4074851"/>
              <a:gd name="connsiteX18" fmla="*/ 1011288 w 4837564"/>
              <a:gd name="connsiteY18" fmla="*/ 1331651 h 4074851"/>
              <a:gd name="connsiteX19" fmla="*/ 1002411 w 4837564"/>
              <a:gd name="connsiteY19" fmla="*/ 1358284 h 4074851"/>
              <a:gd name="connsiteX20" fmla="*/ 931389 w 4837564"/>
              <a:gd name="connsiteY20" fmla="*/ 1411550 h 4074851"/>
              <a:gd name="connsiteX21" fmla="*/ 807102 w 4837564"/>
              <a:gd name="connsiteY21" fmla="*/ 1500327 h 4074851"/>
              <a:gd name="connsiteX22" fmla="*/ 780469 w 4837564"/>
              <a:gd name="connsiteY22" fmla="*/ 1518082 h 4074851"/>
              <a:gd name="connsiteX23" fmla="*/ 753836 w 4837564"/>
              <a:gd name="connsiteY23" fmla="*/ 1535837 h 4074851"/>
              <a:gd name="connsiteX24" fmla="*/ 727203 w 4837564"/>
              <a:gd name="connsiteY24" fmla="*/ 1562470 h 4074851"/>
              <a:gd name="connsiteX25" fmla="*/ 656182 w 4837564"/>
              <a:gd name="connsiteY25" fmla="*/ 1606859 h 4074851"/>
              <a:gd name="connsiteX26" fmla="*/ 594038 w 4837564"/>
              <a:gd name="connsiteY26" fmla="*/ 1642369 h 4074851"/>
              <a:gd name="connsiteX27" fmla="*/ 576283 w 4837564"/>
              <a:gd name="connsiteY27" fmla="*/ 1669002 h 4074851"/>
              <a:gd name="connsiteX28" fmla="*/ 531894 w 4837564"/>
              <a:gd name="connsiteY28" fmla="*/ 1695635 h 4074851"/>
              <a:gd name="connsiteX29" fmla="*/ 505261 w 4837564"/>
              <a:gd name="connsiteY29" fmla="*/ 1713391 h 4074851"/>
              <a:gd name="connsiteX30" fmla="*/ 443117 w 4837564"/>
              <a:gd name="connsiteY30" fmla="*/ 1766657 h 4074851"/>
              <a:gd name="connsiteX31" fmla="*/ 416484 w 4837564"/>
              <a:gd name="connsiteY31" fmla="*/ 1784412 h 4074851"/>
              <a:gd name="connsiteX32" fmla="*/ 363218 w 4837564"/>
              <a:gd name="connsiteY32" fmla="*/ 1828800 h 4074851"/>
              <a:gd name="connsiteX33" fmla="*/ 327708 w 4837564"/>
              <a:gd name="connsiteY33" fmla="*/ 1882066 h 4074851"/>
              <a:gd name="connsiteX34" fmla="*/ 292197 w 4837564"/>
              <a:gd name="connsiteY34" fmla="*/ 1926455 h 4074851"/>
              <a:gd name="connsiteX35" fmla="*/ 274442 w 4837564"/>
              <a:gd name="connsiteY35" fmla="*/ 1961966 h 4074851"/>
              <a:gd name="connsiteX36" fmla="*/ 230053 w 4837564"/>
              <a:gd name="connsiteY36" fmla="*/ 2006354 h 4074851"/>
              <a:gd name="connsiteX37" fmla="*/ 203420 w 4837564"/>
              <a:gd name="connsiteY37" fmla="*/ 2068498 h 4074851"/>
              <a:gd name="connsiteX38" fmla="*/ 185665 w 4837564"/>
              <a:gd name="connsiteY38" fmla="*/ 2095131 h 4074851"/>
              <a:gd name="connsiteX39" fmla="*/ 176787 w 4837564"/>
              <a:gd name="connsiteY39" fmla="*/ 2121764 h 4074851"/>
              <a:gd name="connsiteX40" fmla="*/ 159032 w 4837564"/>
              <a:gd name="connsiteY40" fmla="*/ 2148397 h 4074851"/>
              <a:gd name="connsiteX41" fmla="*/ 123521 w 4837564"/>
              <a:gd name="connsiteY41" fmla="*/ 2219418 h 4074851"/>
              <a:gd name="connsiteX42" fmla="*/ 114644 w 4837564"/>
              <a:gd name="connsiteY42" fmla="*/ 2246051 h 4074851"/>
              <a:gd name="connsiteX43" fmla="*/ 96888 w 4837564"/>
              <a:gd name="connsiteY43" fmla="*/ 2263806 h 4074851"/>
              <a:gd name="connsiteX44" fmla="*/ 70255 w 4837564"/>
              <a:gd name="connsiteY44" fmla="*/ 2352583 h 4074851"/>
              <a:gd name="connsiteX45" fmla="*/ 52500 w 4837564"/>
              <a:gd name="connsiteY45" fmla="*/ 2388094 h 4074851"/>
              <a:gd name="connsiteX46" fmla="*/ 16989 w 4837564"/>
              <a:gd name="connsiteY46" fmla="*/ 2441360 h 4074851"/>
              <a:gd name="connsiteX47" fmla="*/ 16989 w 4837564"/>
              <a:gd name="connsiteY47" fmla="*/ 2610035 h 4074851"/>
              <a:gd name="connsiteX48" fmla="*/ 52500 w 4837564"/>
              <a:gd name="connsiteY48" fmla="*/ 2663301 h 4074851"/>
              <a:gd name="connsiteX49" fmla="*/ 114644 w 4837564"/>
              <a:gd name="connsiteY49" fmla="*/ 2716567 h 4074851"/>
              <a:gd name="connsiteX50" fmla="*/ 150154 w 4837564"/>
              <a:gd name="connsiteY50" fmla="*/ 2725445 h 4074851"/>
              <a:gd name="connsiteX51" fmla="*/ 256686 w 4837564"/>
              <a:gd name="connsiteY51" fmla="*/ 2752078 h 4074851"/>
              <a:gd name="connsiteX52" fmla="*/ 327708 w 4837564"/>
              <a:gd name="connsiteY52" fmla="*/ 2778711 h 4074851"/>
              <a:gd name="connsiteX53" fmla="*/ 354341 w 4837564"/>
              <a:gd name="connsiteY53" fmla="*/ 2787589 h 4074851"/>
              <a:gd name="connsiteX54" fmla="*/ 389851 w 4837564"/>
              <a:gd name="connsiteY54" fmla="*/ 2796466 h 4074851"/>
              <a:gd name="connsiteX55" fmla="*/ 416484 w 4837564"/>
              <a:gd name="connsiteY55" fmla="*/ 2805344 h 4074851"/>
              <a:gd name="connsiteX56" fmla="*/ 496383 w 4837564"/>
              <a:gd name="connsiteY56" fmla="*/ 2823099 h 4074851"/>
              <a:gd name="connsiteX57" fmla="*/ 523016 w 4837564"/>
              <a:gd name="connsiteY57" fmla="*/ 2831977 h 4074851"/>
              <a:gd name="connsiteX58" fmla="*/ 558527 w 4837564"/>
              <a:gd name="connsiteY58" fmla="*/ 2840855 h 4074851"/>
              <a:gd name="connsiteX59" fmla="*/ 620671 w 4837564"/>
              <a:gd name="connsiteY59" fmla="*/ 2876366 h 4074851"/>
              <a:gd name="connsiteX60" fmla="*/ 656182 w 4837564"/>
              <a:gd name="connsiteY60" fmla="*/ 2894121 h 4074851"/>
              <a:gd name="connsiteX61" fmla="*/ 736081 w 4837564"/>
              <a:gd name="connsiteY61" fmla="*/ 2982898 h 4074851"/>
              <a:gd name="connsiteX62" fmla="*/ 744958 w 4837564"/>
              <a:gd name="connsiteY62" fmla="*/ 3009531 h 4074851"/>
              <a:gd name="connsiteX63" fmla="*/ 753836 w 4837564"/>
              <a:gd name="connsiteY63" fmla="*/ 3045041 h 4074851"/>
              <a:gd name="connsiteX64" fmla="*/ 771591 w 4837564"/>
              <a:gd name="connsiteY64" fmla="*/ 3062797 h 4074851"/>
              <a:gd name="connsiteX65" fmla="*/ 789347 w 4837564"/>
              <a:gd name="connsiteY65" fmla="*/ 3266983 h 4074851"/>
              <a:gd name="connsiteX66" fmla="*/ 798224 w 4837564"/>
              <a:gd name="connsiteY66" fmla="*/ 3302494 h 4074851"/>
              <a:gd name="connsiteX67" fmla="*/ 807102 w 4837564"/>
              <a:gd name="connsiteY67" fmla="*/ 3444536 h 4074851"/>
              <a:gd name="connsiteX68" fmla="*/ 815980 w 4837564"/>
              <a:gd name="connsiteY68" fmla="*/ 3480047 h 4074851"/>
              <a:gd name="connsiteX69" fmla="*/ 833735 w 4837564"/>
              <a:gd name="connsiteY69" fmla="*/ 3506680 h 4074851"/>
              <a:gd name="connsiteX70" fmla="*/ 842613 w 4837564"/>
              <a:gd name="connsiteY70" fmla="*/ 3533313 h 4074851"/>
              <a:gd name="connsiteX71" fmla="*/ 887001 w 4837564"/>
              <a:gd name="connsiteY71" fmla="*/ 3586579 h 4074851"/>
              <a:gd name="connsiteX72" fmla="*/ 922512 w 4837564"/>
              <a:gd name="connsiteY72" fmla="*/ 3630967 h 4074851"/>
              <a:gd name="connsiteX73" fmla="*/ 949145 w 4837564"/>
              <a:gd name="connsiteY73" fmla="*/ 3648723 h 4074851"/>
              <a:gd name="connsiteX74" fmla="*/ 984655 w 4837564"/>
              <a:gd name="connsiteY74" fmla="*/ 3675356 h 4074851"/>
              <a:gd name="connsiteX75" fmla="*/ 1011288 w 4837564"/>
              <a:gd name="connsiteY75" fmla="*/ 3684233 h 4074851"/>
              <a:gd name="connsiteX76" fmla="*/ 1055677 w 4837564"/>
              <a:gd name="connsiteY76" fmla="*/ 3701989 h 4074851"/>
              <a:gd name="connsiteX77" fmla="*/ 1126698 w 4837564"/>
              <a:gd name="connsiteY77" fmla="*/ 3737499 h 4074851"/>
              <a:gd name="connsiteX78" fmla="*/ 1162209 w 4837564"/>
              <a:gd name="connsiteY78" fmla="*/ 3755255 h 4074851"/>
              <a:gd name="connsiteX79" fmla="*/ 1215475 w 4837564"/>
              <a:gd name="connsiteY79" fmla="*/ 3773010 h 4074851"/>
              <a:gd name="connsiteX80" fmla="*/ 1313129 w 4837564"/>
              <a:gd name="connsiteY80" fmla="*/ 3799643 h 4074851"/>
              <a:gd name="connsiteX81" fmla="*/ 1606092 w 4837564"/>
              <a:gd name="connsiteY81" fmla="*/ 3773010 h 4074851"/>
              <a:gd name="connsiteX82" fmla="*/ 1650481 w 4837564"/>
              <a:gd name="connsiteY82" fmla="*/ 3764132 h 4074851"/>
              <a:gd name="connsiteX83" fmla="*/ 1721502 w 4837564"/>
              <a:gd name="connsiteY83" fmla="*/ 3728622 h 4074851"/>
              <a:gd name="connsiteX84" fmla="*/ 1774768 w 4837564"/>
              <a:gd name="connsiteY84" fmla="*/ 3675356 h 4074851"/>
              <a:gd name="connsiteX85" fmla="*/ 1854667 w 4837564"/>
              <a:gd name="connsiteY85" fmla="*/ 3630967 h 4074851"/>
              <a:gd name="connsiteX86" fmla="*/ 1881300 w 4837564"/>
              <a:gd name="connsiteY86" fmla="*/ 3613212 h 4074851"/>
              <a:gd name="connsiteX87" fmla="*/ 1934566 w 4837564"/>
              <a:gd name="connsiteY87" fmla="*/ 3595457 h 4074851"/>
              <a:gd name="connsiteX88" fmla="*/ 2032220 w 4837564"/>
              <a:gd name="connsiteY88" fmla="*/ 3568824 h 4074851"/>
              <a:gd name="connsiteX89" fmla="*/ 2254162 w 4837564"/>
              <a:gd name="connsiteY89" fmla="*/ 3577701 h 4074851"/>
              <a:gd name="connsiteX90" fmla="*/ 2280795 w 4837564"/>
              <a:gd name="connsiteY90" fmla="*/ 3586579 h 4074851"/>
              <a:gd name="connsiteX91" fmla="*/ 2351816 w 4837564"/>
              <a:gd name="connsiteY91" fmla="*/ 3657600 h 4074851"/>
              <a:gd name="connsiteX92" fmla="*/ 2378450 w 4837564"/>
              <a:gd name="connsiteY92" fmla="*/ 3684233 h 4074851"/>
              <a:gd name="connsiteX93" fmla="*/ 2413960 w 4837564"/>
              <a:gd name="connsiteY93" fmla="*/ 3701989 h 4074851"/>
              <a:gd name="connsiteX94" fmla="*/ 2431716 w 4837564"/>
              <a:gd name="connsiteY94" fmla="*/ 3719744 h 4074851"/>
              <a:gd name="connsiteX95" fmla="*/ 2502737 w 4837564"/>
              <a:gd name="connsiteY95" fmla="*/ 3773010 h 4074851"/>
              <a:gd name="connsiteX96" fmla="*/ 2547125 w 4837564"/>
              <a:gd name="connsiteY96" fmla="*/ 3799643 h 4074851"/>
              <a:gd name="connsiteX97" fmla="*/ 2600391 w 4837564"/>
              <a:gd name="connsiteY97" fmla="*/ 3835154 h 4074851"/>
              <a:gd name="connsiteX98" fmla="*/ 2635902 w 4837564"/>
              <a:gd name="connsiteY98" fmla="*/ 3861787 h 4074851"/>
              <a:gd name="connsiteX99" fmla="*/ 2733556 w 4837564"/>
              <a:gd name="connsiteY99" fmla="*/ 3941686 h 4074851"/>
              <a:gd name="connsiteX100" fmla="*/ 2804578 w 4837564"/>
              <a:gd name="connsiteY100" fmla="*/ 3977197 h 4074851"/>
              <a:gd name="connsiteX101" fmla="*/ 2822333 w 4837564"/>
              <a:gd name="connsiteY101" fmla="*/ 4003830 h 4074851"/>
              <a:gd name="connsiteX102" fmla="*/ 2848966 w 4837564"/>
              <a:gd name="connsiteY102" fmla="*/ 4021585 h 4074851"/>
              <a:gd name="connsiteX103" fmla="*/ 2893354 w 4837564"/>
              <a:gd name="connsiteY103" fmla="*/ 4039340 h 4074851"/>
              <a:gd name="connsiteX104" fmla="*/ 2991009 w 4837564"/>
              <a:gd name="connsiteY104" fmla="*/ 4057096 h 4074851"/>
              <a:gd name="connsiteX105" fmla="*/ 3026519 w 4837564"/>
              <a:gd name="connsiteY105" fmla="*/ 4065973 h 4074851"/>
              <a:gd name="connsiteX106" fmla="*/ 3079785 w 4837564"/>
              <a:gd name="connsiteY106" fmla="*/ 4074851 h 4074851"/>
              <a:gd name="connsiteX107" fmla="*/ 3825510 w 4837564"/>
              <a:gd name="connsiteY107" fmla="*/ 4065973 h 4074851"/>
              <a:gd name="connsiteX108" fmla="*/ 3994185 w 4837564"/>
              <a:gd name="connsiteY108" fmla="*/ 4048218 h 4074851"/>
              <a:gd name="connsiteX109" fmla="*/ 4145106 w 4837564"/>
              <a:gd name="connsiteY109" fmla="*/ 4039340 h 4074851"/>
              <a:gd name="connsiteX110" fmla="*/ 4171739 w 4837564"/>
              <a:gd name="connsiteY110" fmla="*/ 4030463 h 4074851"/>
              <a:gd name="connsiteX111" fmla="*/ 4260516 w 4837564"/>
              <a:gd name="connsiteY111" fmla="*/ 4021585 h 4074851"/>
              <a:gd name="connsiteX112" fmla="*/ 4304904 w 4837564"/>
              <a:gd name="connsiteY112" fmla="*/ 3994952 h 4074851"/>
              <a:gd name="connsiteX113" fmla="*/ 4340415 w 4837564"/>
              <a:gd name="connsiteY113" fmla="*/ 3986074 h 4074851"/>
              <a:gd name="connsiteX114" fmla="*/ 4411436 w 4837564"/>
              <a:gd name="connsiteY114" fmla="*/ 3959441 h 4074851"/>
              <a:gd name="connsiteX115" fmla="*/ 4455824 w 4837564"/>
              <a:gd name="connsiteY115" fmla="*/ 3932808 h 4074851"/>
              <a:gd name="connsiteX116" fmla="*/ 4535723 w 4837564"/>
              <a:gd name="connsiteY116" fmla="*/ 3888420 h 4074851"/>
              <a:gd name="connsiteX117" fmla="*/ 4597867 w 4837564"/>
              <a:gd name="connsiteY117" fmla="*/ 3817399 h 4074851"/>
              <a:gd name="connsiteX118" fmla="*/ 4615622 w 4837564"/>
              <a:gd name="connsiteY118" fmla="*/ 3781888 h 4074851"/>
              <a:gd name="connsiteX119" fmla="*/ 4677766 w 4837564"/>
              <a:gd name="connsiteY119" fmla="*/ 3710866 h 4074851"/>
              <a:gd name="connsiteX120" fmla="*/ 4722154 w 4837564"/>
              <a:gd name="connsiteY120" fmla="*/ 3613212 h 4074851"/>
              <a:gd name="connsiteX121" fmla="*/ 4748787 w 4837564"/>
              <a:gd name="connsiteY121" fmla="*/ 3586579 h 4074851"/>
              <a:gd name="connsiteX122" fmla="*/ 4784298 w 4837564"/>
              <a:gd name="connsiteY122" fmla="*/ 3524435 h 4074851"/>
              <a:gd name="connsiteX123" fmla="*/ 4819809 w 4837564"/>
              <a:gd name="connsiteY123" fmla="*/ 3426781 h 4074851"/>
              <a:gd name="connsiteX124" fmla="*/ 4828686 w 4837564"/>
              <a:gd name="connsiteY124" fmla="*/ 3311371 h 4074851"/>
              <a:gd name="connsiteX125" fmla="*/ 4837564 w 4837564"/>
              <a:gd name="connsiteY125" fmla="*/ 3240350 h 4074851"/>
              <a:gd name="connsiteX126" fmla="*/ 4828686 w 4837564"/>
              <a:gd name="connsiteY126" fmla="*/ 2831977 h 4074851"/>
              <a:gd name="connsiteX127" fmla="*/ 4793176 w 4837564"/>
              <a:gd name="connsiteY127" fmla="*/ 2760956 h 4074851"/>
              <a:gd name="connsiteX128" fmla="*/ 4784298 w 4837564"/>
              <a:gd name="connsiteY128" fmla="*/ 2734323 h 4074851"/>
              <a:gd name="connsiteX129" fmla="*/ 4748787 w 4837564"/>
              <a:gd name="connsiteY129" fmla="*/ 2698812 h 4074851"/>
              <a:gd name="connsiteX130" fmla="*/ 4677766 w 4837564"/>
              <a:gd name="connsiteY130" fmla="*/ 2610035 h 4074851"/>
              <a:gd name="connsiteX131" fmla="*/ 4651133 w 4837564"/>
              <a:gd name="connsiteY131" fmla="*/ 2583402 h 4074851"/>
              <a:gd name="connsiteX132" fmla="*/ 4624500 w 4837564"/>
              <a:gd name="connsiteY132" fmla="*/ 2556769 h 4074851"/>
              <a:gd name="connsiteX133" fmla="*/ 4588989 w 4837564"/>
              <a:gd name="connsiteY133" fmla="*/ 2530136 h 4074851"/>
              <a:gd name="connsiteX134" fmla="*/ 4562356 w 4837564"/>
              <a:gd name="connsiteY134" fmla="*/ 2512381 h 4074851"/>
              <a:gd name="connsiteX135" fmla="*/ 4535723 w 4837564"/>
              <a:gd name="connsiteY135" fmla="*/ 2503503 h 4074851"/>
              <a:gd name="connsiteX136" fmla="*/ 4500213 w 4837564"/>
              <a:gd name="connsiteY136" fmla="*/ 2476870 h 4074851"/>
              <a:gd name="connsiteX137" fmla="*/ 4473580 w 4837564"/>
              <a:gd name="connsiteY137" fmla="*/ 2450237 h 4074851"/>
              <a:gd name="connsiteX138" fmla="*/ 4429191 w 4837564"/>
              <a:gd name="connsiteY138" fmla="*/ 2432482 h 4074851"/>
              <a:gd name="connsiteX139" fmla="*/ 4358170 w 4837564"/>
              <a:gd name="connsiteY139" fmla="*/ 2388094 h 4074851"/>
              <a:gd name="connsiteX140" fmla="*/ 4340415 w 4837564"/>
              <a:gd name="connsiteY140" fmla="*/ 2370338 h 4074851"/>
              <a:gd name="connsiteX141" fmla="*/ 4304904 w 4837564"/>
              <a:gd name="connsiteY141" fmla="*/ 2343705 h 4074851"/>
              <a:gd name="connsiteX142" fmla="*/ 4278271 w 4837564"/>
              <a:gd name="connsiteY142" fmla="*/ 2308195 h 4074851"/>
              <a:gd name="connsiteX143" fmla="*/ 4242760 w 4837564"/>
              <a:gd name="connsiteY143" fmla="*/ 2272684 h 4074851"/>
              <a:gd name="connsiteX144" fmla="*/ 4198372 w 4837564"/>
              <a:gd name="connsiteY144" fmla="*/ 2219418 h 4074851"/>
              <a:gd name="connsiteX145" fmla="*/ 4162861 w 4837564"/>
              <a:gd name="connsiteY145" fmla="*/ 2148397 h 4074851"/>
              <a:gd name="connsiteX146" fmla="*/ 4153983 w 4837564"/>
              <a:gd name="connsiteY146" fmla="*/ 2121764 h 4074851"/>
              <a:gd name="connsiteX147" fmla="*/ 4109595 w 4837564"/>
              <a:gd name="connsiteY147" fmla="*/ 2050742 h 4074851"/>
              <a:gd name="connsiteX148" fmla="*/ 4082962 w 4837564"/>
              <a:gd name="connsiteY148" fmla="*/ 1935332 h 4074851"/>
              <a:gd name="connsiteX149" fmla="*/ 4056329 w 4837564"/>
              <a:gd name="connsiteY149" fmla="*/ 1882066 h 4074851"/>
              <a:gd name="connsiteX150" fmla="*/ 4038574 w 4837564"/>
              <a:gd name="connsiteY150" fmla="*/ 1757779 h 4074851"/>
              <a:gd name="connsiteX151" fmla="*/ 4011941 w 4837564"/>
              <a:gd name="connsiteY151" fmla="*/ 1669002 h 4074851"/>
              <a:gd name="connsiteX152" fmla="*/ 3994185 w 4837564"/>
              <a:gd name="connsiteY152" fmla="*/ 1633492 h 4074851"/>
              <a:gd name="connsiteX153" fmla="*/ 3976430 w 4837564"/>
              <a:gd name="connsiteY153" fmla="*/ 1535837 h 4074851"/>
              <a:gd name="connsiteX154" fmla="*/ 3958675 w 4837564"/>
              <a:gd name="connsiteY154" fmla="*/ 1509204 h 4074851"/>
              <a:gd name="connsiteX155" fmla="*/ 3940919 w 4837564"/>
              <a:gd name="connsiteY155" fmla="*/ 1464816 h 4074851"/>
              <a:gd name="connsiteX156" fmla="*/ 3914286 w 4837564"/>
              <a:gd name="connsiteY156" fmla="*/ 1429305 h 4074851"/>
              <a:gd name="connsiteX157" fmla="*/ 3896531 w 4837564"/>
              <a:gd name="connsiteY157" fmla="*/ 1384917 h 4074851"/>
              <a:gd name="connsiteX158" fmla="*/ 3878776 w 4837564"/>
              <a:gd name="connsiteY158" fmla="*/ 1358284 h 4074851"/>
              <a:gd name="connsiteX159" fmla="*/ 3834387 w 4837564"/>
              <a:gd name="connsiteY159" fmla="*/ 1296140 h 4074851"/>
              <a:gd name="connsiteX160" fmla="*/ 3816632 w 4837564"/>
              <a:gd name="connsiteY160" fmla="*/ 1269507 h 4074851"/>
              <a:gd name="connsiteX161" fmla="*/ 3789999 w 4837564"/>
              <a:gd name="connsiteY161" fmla="*/ 1260630 h 4074851"/>
              <a:gd name="connsiteX162" fmla="*/ 3727855 w 4837564"/>
              <a:gd name="connsiteY162" fmla="*/ 1216241 h 4074851"/>
              <a:gd name="connsiteX163" fmla="*/ 3612446 w 4837564"/>
              <a:gd name="connsiteY163" fmla="*/ 1180731 h 4074851"/>
              <a:gd name="connsiteX164" fmla="*/ 3568057 w 4837564"/>
              <a:gd name="connsiteY164" fmla="*/ 1162975 h 4074851"/>
              <a:gd name="connsiteX165" fmla="*/ 3070908 w 4837564"/>
              <a:gd name="connsiteY165" fmla="*/ 1145220 h 4074851"/>
              <a:gd name="connsiteX166" fmla="*/ 2991009 w 4837564"/>
              <a:gd name="connsiteY166" fmla="*/ 1083076 h 4074851"/>
              <a:gd name="connsiteX167" fmla="*/ 2973253 w 4837564"/>
              <a:gd name="connsiteY167" fmla="*/ 1065321 h 4074851"/>
              <a:gd name="connsiteX168" fmla="*/ 2946620 w 4837564"/>
              <a:gd name="connsiteY168" fmla="*/ 1047566 h 4074851"/>
              <a:gd name="connsiteX169" fmla="*/ 2928865 w 4837564"/>
              <a:gd name="connsiteY169" fmla="*/ 1020932 h 4074851"/>
              <a:gd name="connsiteX170" fmla="*/ 2902232 w 4837564"/>
              <a:gd name="connsiteY170" fmla="*/ 994299 h 4074851"/>
              <a:gd name="connsiteX171" fmla="*/ 2857844 w 4837564"/>
              <a:gd name="connsiteY171" fmla="*/ 932156 h 4074851"/>
              <a:gd name="connsiteX172" fmla="*/ 2848966 w 4837564"/>
              <a:gd name="connsiteY172" fmla="*/ 905523 h 4074851"/>
              <a:gd name="connsiteX173" fmla="*/ 2813455 w 4837564"/>
              <a:gd name="connsiteY173" fmla="*/ 852257 h 4074851"/>
              <a:gd name="connsiteX174" fmla="*/ 2786822 w 4837564"/>
              <a:gd name="connsiteY174" fmla="*/ 772358 h 4074851"/>
              <a:gd name="connsiteX175" fmla="*/ 2777945 w 4837564"/>
              <a:gd name="connsiteY175" fmla="*/ 745725 h 4074851"/>
              <a:gd name="connsiteX176" fmla="*/ 2769067 w 4837564"/>
              <a:gd name="connsiteY176" fmla="*/ 710214 h 4074851"/>
              <a:gd name="connsiteX177" fmla="*/ 2777945 w 4837564"/>
              <a:gd name="connsiteY177" fmla="*/ 621437 h 4074851"/>
              <a:gd name="connsiteX178" fmla="*/ 2795700 w 4837564"/>
              <a:gd name="connsiteY178" fmla="*/ 568171 h 4074851"/>
              <a:gd name="connsiteX179" fmla="*/ 2857844 w 4837564"/>
              <a:gd name="connsiteY179" fmla="*/ 488272 h 4074851"/>
              <a:gd name="connsiteX180" fmla="*/ 2893354 w 4837564"/>
              <a:gd name="connsiteY180" fmla="*/ 399496 h 4074851"/>
              <a:gd name="connsiteX181" fmla="*/ 2902232 w 4837564"/>
              <a:gd name="connsiteY181" fmla="*/ 372863 h 4074851"/>
              <a:gd name="connsiteX182" fmla="*/ 2893354 w 4837564"/>
              <a:gd name="connsiteY182" fmla="*/ 284086 h 4074851"/>
              <a:gd name="connsiteX183" fmla="*/ 2857844 w 4837564"/>
              <a:gd name="connsiteY183" fmla="*/ 230820 h 4074851"/>
              <a:gd name="connsiteX184" fmla="*/ 2840088 w 4837564"/>
              <a:gd name="connsiteY184" fmla="*/ 204187 h 4074851"/>
              <a:gd name="connsiteX185" fmla="*/ 2831211 w 4837564"/>
              <a:gd name="connsiteY185" fmla="*/ 168676 h 4074851"/>
              <a:gd name="connsiteX186" fmla="*/ 2786822 w 4837564"/>
              <a:gd name="connsiteY186" fmla="*/ 124288 h 4074851"/>
              <a:gd name="connsiteX187" fmla="*/ 2769067 w 4837564"/>
              <a:gd name="connsiteY187" fmla="*/ 106532 h 4074851"/>
              <a:gd name="connsiteX188" fmla="*/ 2733556 w 4837564"/>
              <a:gd name="connsiteY188" fmla="*/ 79899 h 4074851"/>
              <a:gd name="connsiteX189" fmla="*/ 2715801 w 4837564"/>
              <a:gd name="connsiteY189" fmla="*/ 53266 h 4074851"/>
              <a:gd name="connsiteX190" fmla="*/ 2662535 w 4837564"/>
              <a:gd name="connsiteY190" fmla="*/ 35511 h 4074851"/>
              <a:gd name="connsiteX191" fmla="*/ 2635902 w 4837564"/>
              <a:gd name="connsiteY191" fmla="*/ 26633 h 4074851"/>
              <a:gd name="connsiteX192" fmla="*/ 2600391 w 4837564"/>
              <a:gd name="connsiteY192" fmla="*/ 8878 h 4074851"/>
              <a:gd name="connsiteX193" fmla="*/ 2520492 w 4837564"/>
              <a:gd name="connsiteY193" fmla="*/ 0 h 4074851"/>
              <a:gd name="connsiteX194" fmla="*/ 2307428 w 4837564"/>
              <a:gd name="connsiteY194" fmla="*/ 8878 h 4074851"/>
              <a:gd name="connsiteX195" fmla="*/ 2280795 w 4837564"/>
              <a:gd name="connsiteY195" fmla="*/ 17756 h 4074851"/>
              <a:gd name="connsiteX196" fmla="*/ 2200896 w 4837564"/>
              <a:gd name="connsiteY196" fmla="*/ 88777 h 4074851"/>
              <a:gd name="connsiteX197" fmla="*/ 2174263 w 4837564"/>
              <a:gd name="connsiteY197" fmla="*/ 115410 h 4074851"/>
              <a:gd name="connsiteX198" fmla="*/ 2156508 w 4837564"/>
              <a:gd name="connsiteY198" fmla="*/ 133166 h 4074851"/>
              <a:gd name="connsiteX199" fmla="*/ 2138752 w 4837564"/>
              <a:gd name="connsiteY199" fmla="*/ 159799 h 4074851"/>
              <a:gd name="connsiteX200" fmla="*/ 2103242 w 4837564"/>
              <a:gd name="connsiteY200" fmla="*/ 168676 h 4074851"/>
              <a:gd name="connsiteX201" fmla="*/ 2076609 w 4837564"/>
              <a:gd name="connsiteY201" fmla="*/ 177554 h 4074851"/>
              <a:gd name="connsiteX202" fmla="*/ 2049976 w 4837564"/>
              <a:gd name="connsiteY202" fmla="*/ 195309 h 4074851"/>
              <a:gd name="connsiteX203" fmla="*/ 1996710 w 4837564"/>
              <a:gd name="connsiteY203" fmla="*/ 213065 h 4074851"/>
              <a:gd name="connsiteX204" fmla="*/ 1881300 w 4837564"/>
              <a:gd name="connsiteY204" fmla="*/ 204187 h 4074851"/>
              <a:gd name="connsiteX205" fmla="*/ 1845789 w 4837564"/>
              <a:gd name="connsiteY205" fmla="*/ 195309 h 4074851"/>
              <a:gd name="connsiteX206" fmla="*/ 1810279 w 4837564"/>
              <a:gd name="connsiteY206" fmla="*/ 168676 h 4074851"/>
              <a:gd name="connsiteX207" fmla="*/ 1757013 w 4837564"/>
              <a:gd name="connsiteY207" fmla="*/ 150921 h 4074851"/>
              <a:gd name="connsiteX208" fmla="*/ 1703747 w 4837564"/>
              <a:gd name="connsiteY208" fmla="*/ 133166 h 4074851"/>
              <a:gd name="connsiteX209" fmla="*/ 1632725 w 4837564"/>
              <a:gd name="connsiteY209" fmla="*/ 124288 h 4074851"/>
              <a:gd name="connsiteX210" fmla="*/ 1455172 w 4837564"/>
              <a:gd name="connsiteY210" fmla="*/ 124288 h 4074851"/>
              <a:gd name="connsiteX211" fmla="*/ 1393028 w 4837564"/>
              <a:gd name="connsiteY211" fmla="*/ 115410 h 4074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4837564" h="4074851">
                <a:moveTo>
                  <a:pt x="1393028" y="115410"/>
                </a:moveTo>
                <a:cubicBezTo>
                  <a:pt x="1356038" y="115410"/>
                  <a:pt x="1286359" y="119458"/>
                  <a:pt x="1233230" y="124288"/>
                </a:cubicBezTo>
                <a:cubicBezTo>
                  <a:pt x="1217907" y="125681"/>
                  <a:pt x="1186849" y="136789"/>
                  <a:pt x="1171086" y="142043"/>
                </a:cubicBezTo>
                <a:cubicBezTo>
                  <a:pt x="1156329" y="156801"/>
                  <a:pt x="1144535" y="166274"/>
                  <a:pt x="1135576" y="186432"/>
                </a:cubicBezTo>
                <a:cubicBezTo>
                  <a:pt x="1127975" y="203535"/>
                  <a:pt x="1123738" y="221943"/>
                  <a:pt x="1117820" y="239698"/>
                </a:cubicBezTo>
                <a:lnTo>
                  <a:pt x="1108943" y="266331"/>
                </a:lnTo>
                <a:cubicBezTo>
                  <a:pt x="1090547" y="395096"/>
                  <a:pt x="1090569" y="368806"/>
                  <a:pt x="1108943" y="577049"/>
                </a:cubicBezTo>
                <a:cubicBezTo>
                  <a:pt x="1110588" y="595692"/>
                  <a:pt x="1122159" y="612158"/>
                  <a:pt x="1126698" y="630315"/>
                </a:cubicBezTo>
                <a:cubicBezTo>
                  <a:pt x="1139441" y="681286"/>
                  <a:pt x="1131045" y="654497"/>
                  <a:pt x="1153331" y="710214"/>
                </a:cubicBezTo>
                <a:cubicBezTo>
                  <a:pt x="1156290" y="727969"/>
                  <a:pt x="1156517" y="746403"/>
                  <a:pt x="1162209" y="763480"/>
                </a:cubicBezTo>
                <a:cubicBezTo>
                  <a:pt x="1165583" y="773602"/>
                  <a:pt x="1176590" y="779991"/>
                  <a:pt x="1179964" y="790113"/>
                </a:cubicBezTo>
                <a:cubicBezTo>
                  <a:pt x="1224178" y="922756"/>
                  <a:pt x="1156412" y="778517"/>
                  <a:pt x="1206597" y="878890"/>
                </a:cubicBezTo>
                <a:cubicBezTo>
                  <a:pt x="1203638" y="949911"/>
                  <a:pt x="1209405" y="1021838"/>
                  <a:pt x="1197719" y="1091954"/>
                </a:cubicBezTo>
                <a:cubicBezTo>
                  <a:pt x="1187193" y="1155111"/>
                  <a:pt x="1150414" y="1133298"/>
                  <a:pt x="1126698" y="1180731"/>
                </a:cubicBezTo>
                <a:cubicBezTo>
                  <a:pt x="1120780" y="1192568"/>
                  <a:pt x="1117415" y="1206074"/>
                  <a:pt x="1108943" y="1216241"/>
                </a:cubicBezTo>
                <a:cubicBezTo>
                  <a:pt x="1102112" y="1224438"/>
                  <a:pt x="1091188" y="1228078"/>
                  <a:pt x="1082310" y="1233997"/>
                </a:cubicBezTo>
                <a:cubicBezTo>
                  <a:pt x="1076391" y="1242875"/>
                  <a:pt x="1071385" y="1252433"/>
                  <a:pt x="1064554" y="1260630"/>
                </a:cubicBezTo>
                <a:cubicBezTo>
                  <a:pt x="1056516" y="1270275"/>
                  <a:pt x="1044885" y="1276817"/>
                  <a:pt x="1037921" y="1287263"/>
                </a:cubicBezTo>
                <a:cubicBezTo>
                  <a:pt x="991828" y="1356404"/>
                  <a:pt x="1066582" y="1276360"/>
                  <a:pt x="1011288" y="1331651"/>
                </a:cubicBezTo>
                <a:cubicBezTo>
                  <a:pt x="1008329" y="1340529"/>
                  <a:pt x="1007226" y="1350260"/>
                  <a:pt x="1002411" y="1358284"/>
                </a:cubicBezTo>
                <a:cubicBezTo>
                  <a:pt x="991307" y="1376790"/>
                  <a:pt x="936188" y="1407951"/>
                  <a:pt x="931389" y="1411550"/>
                </a:cubicBezTo>
                <a:cubicBezTo>
                  <a:pt x="843305" y="1477614"/>
                  <a:pt x="884984" y="1448406"/>
                  <a:pt x="807102" y="1500327"/>
                </a:cubicBezTo>
                <a:lnTo>
                  <a:pt x="780469" y="1518082"/>
                </a:lnTo>
                <a:cubicBezTo>
                  <a:pt x="771591" y="1524000"/>
                  <a:pt x="761381" y="1528292"/>
                  <a:pt x="753836" y="1535837"/>
                </a:cubicBezTo>
                <a:cubicBezTo>
                  <a:pt x="744958" y="1544715"/>
                  <a:pt x="736848" y="1554432"/>
                  <a:pt x="727203" y="1562470"/>
                </a:cubicBezTo>
                <a:cubicBezTo>
                  <a:pt x="708595" y="1577977"/>
                  <a:pt x="673523" y="1593853"/>
                  <a:pt x="656182" y="1606859"/>
                </a:cubicBezTo>
                <a:cubicBezTo>
                  <a:pt x="603292" y="1646527"/>
                  <a:pt x="658862" y="1626164"/>
                  <a:pt x="594038" y="1642369"/>
                </a:cubicBezTo>
                <a:cubicBezTo>
                  <a:pt x="588120" y="1651247"/>
                  <a:pt x="584384" y="1662058"/>
                  <a:pt x="576283" y="1669002"/>
                </a:cubicBezTo>
                <a:cubicBezTo>
                  <a:pt x="563182" y="1680232"/>
                  <a:pt x="546526" y="1686490"/>
                  <a:pt x="531894" y="1695635"/>
                </a:cubicBezTo>
                <a:cubicBezTo>
                  <a:pt x="522846" y="1701290"/>
                  <a:pt x="513943" y="1707189"/>
                  <a:pt x="505261" y="1713391"/>
                </a:cubicBezTo>
                <a:cubicBezTo>
                  <a:pt x="412155" y="1779896"/>
                  <a:pt x="520561" y="1702121"/>
                  <a:pt x="443117" y="1766657"/>
                </a:cubicBezTo>
                <a:cubicBezTo>
                  <a:pt x="434920" y="1773487"/>
                  <a:pt x="424681" y="1777582"/>
                  <a:pt x="416484" y="1784412"/>
                </a:cubicBezTo>
                <a:cubicBezTo>
                  <a:pt x="348129" y="1841374"/>
                  <a:pt x="429343" y="1784718"/>
                  <a:pt x="363218" y="1828800"/>
                </a:cubicBezTo>
                <a:cubicBezTo>
                  <a:pt x="351381" y="1846555"/>
                  <a:pt x="342797" y="1866977"/>
                  <a:pt x="327708" y="1882066"/>
                </a:cubicBezTo>
                <a:cubicBezTo>
                  <a:pt x="308265" y="1901509"/>
                  <a:pt x="307129" y="1900323"/>
                  <a:pt x="292197" y="1926455"/>
                </a:cubicBezTo>
                <a:cubicBezTo>
                  <a:pt x="285631" y="1937945"/>
                  <a:pt x="282567" y="1951520"/>
                  <a:pt x="274442" y="1961966"/>
                </a:cubicBezTo>
                <a:cubicBezTo>
                  <a:pt x="261595" y="1978483"/>
                  <a:pt x="230053" y="2006354"/>
                  <a:pt x="230053" y="2006354"/>
                </a:cubicBezTo>
                <a:cubicBezTo>
                  <a:pt x="220093" y="2036236"/>
                  <a:pt x="220975" y="2037778"/>
                  <a:pt x="203420" y="2068498"/>
                </a:cubicBezTo>
                <a:cubicBezTo>
                  <a:pt x="198126" y="2077762"/>
                  <a:pt x="190437" y="2085588"/>
                  <a:pt x="185665" y="2095131"/>
                </a:cubicBezTo>
                <a:cubicBezTo>
                  <a:pt x="181480" y="2103501"/>
                  <a:pt x="180972" y="2113394"/>
                  <a:pt x="176787" y="2121764"/>
                </a:cubicBezTo>
                <a:cubicBezTo>
                  <a:pt x="172015" y="2131307"/>
                  <a:pt x="163365" y="2138647"/>
                  <a:pt x="159032" y="2148397"/>
                </a:cubicBezTo>
                <a:cubicBezTo>
                  <a:pt x="126390" y="2221843"/>
                  <a:pt x="159985" y="2182956"/>
                  <a:pt x="123521" y="2219418"/>
                </a:cubicBezTo>
                <a:cubicBezTo>
                  <a:pt x="120562" y="2228296"/>
                  <a:pt x="119459" y="2238027"/>
                  <a:pt x="114644" y="2246051"/>
                </a:cubicBezTo>
                <a:cubicBezTo>
                  <a:pt x="110338" y="2253228"/>
                  <a:pt x="100631" y="2256320"/>
                  <a:pt x="96888" y="2263806"/>
                </a:cubicBezTo>
                <a:cubicBezTo>
                  <a:pt x="66540" y="2324500"/>
                  <a:pt x="89367" y="2301618"/>
                  <a:pt x="70255" y="2352583"/>
                </a:cubicBezTo>
                <a:cubicBezTo>
                  <a:pt x="65608" y="2364974"/>
                  <a:pt x="59309" y="2376746"/>
                  <a:pt x="52500" y="2388094"/>
                </a:cubicBezTo>
                <a:cubicBezTo>
                  <a:pt x="41521" y="2406392"/>
                  <a:pt x="16989" y="2441360"/>
                  <a:pt x="16989" y="2441360"/>
                </a:cubicBezTo>
                <a:cubicBezTo>
                  <a:pt x="-3963" y="2504221"/>
                  <a:pt x="-7303" y="2503150"/>
                  <a:pt x="16989" y="2610035"/>
                </a:cubicBezTo>
                <a:cubicBezTo>
                  <a:pt x="21718" y="2630844"/>
                  <a:pt x="37411" y="2648212"/>
                  <a:pt x="52500" y="2663301"/>
                </a:cubicBezTo>
                <a:cubicBezTo>
                  <a:pt x="69041" y="2679842"/>
                  <a:pt x="90982" y="2706426"/>
                  <a:pt x="114644" y="2716567"/>
                </a:cubicBezTo>
                <a:cubicBezTo>
                  <a:pt x="125858" y="2721373"/>
                  <a:pt x="138468" y="2721939"/>
                  <a:pt x="150154" y="2725445"/>
                </a:cubicBezTo>
                <a:cubicBezTo>
                  <a:pt x="238078" y="2751822"/>
                  <a:pt x="168049" y="2737305"/>
                  <a:pt x="256686" y="2752078"/>
                </a:cubicBezTo>
                <a:cubicBezTo>
                  <a:pt x="300529" y="2781306"/>
                  <a:pt x="266274" y="2763352"/>
                  <a:pt x="327708" y="2778711"/>
                </a:cubicBezTo>
                <a:cubicBezTo>
                  <a:pt x="336786" y="2780981"/>
                  <a:pt x="345343" y="2785018"/>
                  <a:pt x="354341" y="2787589"/>
                </a:cubicBezTo>
                <a:cubicBezTo>
                  <a:pt x="366072" y="2790941"/>
                  <a:pt x="378120" y="2793114"/>
                  <a:pt x="389851" y="2796466"/>
                </a:cubicBezTo>
                <a:cubicBezTo>
                  <a:pt x="398849" y="2799037"/>
                  <a:pt x="407406" y="2803074"/>
                  <a:pt x="416484" y="2805344"/>
                </a:cubicBezTo>
                <a:cubicBezTo>
                  <a:pt x="489698" y="2823648"/>
                  <a:pt x="432601" y="2804876"/>
                  <a:pt x="496383" y="2823099"/>
                </a:cubicBezTo>
                <a:cubicBezTo>
                  <a:pt x="505381" y="2825670"/>
                  <a:pt x="514018" y="2829406"/>
                  <a:pt x="523016" y="2831977"/>
                </a:cubicBezTo>
                <a:cubicBezTo>
                  <a:pt x="534748" y="2835329"/>
                  <a:pt x="547103" y="2836571"/>
                  <a:pt x="558527" y="2840855"/>
                </a:cubicBezTo>
                <a:cubicBezTo>
                  <a:pt x="597557" y="2855491"/>
                  <a:pt x="587884" y="2857630"/>
                  <a:pt x="620671" y="2876366"/>
                </a:cubicBezTo>
                <a:cubicBezTo>
                  <a:pt x="632161" y="2882932"/>
                  <a:pt x="644345" y="2888203"/>
                  <a:pt x="656182" y="2894121"/>
                </a:cubicBezTo>
                <a:cubicBezTo>
                  <a:pt x="719910" y="2957849"/>
                  <a:pt x="694382" y="2927299"/>
                  <a:pt x="736081" y="2982898"/>
                </a:cubicBezTo>
                <a:cubicBezTo>
                  <a:pt x="739040" y="2991776"/>
                  <a:pt x="742387" y="3000533"/>
                  <a:pt x="744958" y="3009531"/>
                </a:cubicBezTo>
                <a:cubicBezTo>
                  <a:pt x="748310" y="3021263"/>
                  <a:pt x="748380" y="3034128"/>
                  <a:pt x="753836" y="3045041"/>
                </a:cubicBezTo>
                <a:cubicBezTo>
                  <a:pt x="757579" y="3052527"/>
                  <a:pt x="765673" y="3056878"/>
                  <a:pt x="771591" y="3062797"/>
                </a:cubicBezTo>
                <a:cubicBezTo>
                  <a:pt x="774501" y="3100625"/>
                  <a:pt x="782988" y="3222469"/>
                  <a:pt x="789347" y="3266983"/>
                </a:cubicBezTo>
                <a:cubicBezTo>
                  <a:pt x="791072" y="3279062"/>
                  <a:pt x="795265" y="3290657"/>
                  <a:pt x="798224" y="3302494"/>
                </a:cubicBezTo>
                <a:cubicBezTo>
                  <a:pt x="801183" y="3349841"/>
                  <a:pt x="802381" y="3397332"/>
                  <a:pt x="807102" y="3444536"/>
                </a:cubicBezTo>
                <a:cubicBezTo>
                  <a:pt x="808316" y="3456677"/>
                  <a:pt x="811174" y="3468832"/>
                  <a:pt x="815980" y="3480047"/>
                </a:cubicBezTo>
                <a:cubicBezTo>
                  <a:pt x="820183" y="3489854"/>
                  <a:pt x="828963" y="3497137"/>
                  <a:pt x="833735" y="3506680"/>
                </a:cubicBezTo>
                <a:cubicBezTo>
                  <a:pt x="837920" y="3515050"/>
                  <a:pt x="838428" y="3524943"/>
                  <a:pt x="842613" y="3533313"/>
                </a:cubicBezTo>
                <a:cubicBezTo>
                  <a:pt x="859145" y="3566377"/>
                  <a:pt x="862457" y="3557126"/>
                  <a:pt x="887001" y="3586579"/>
                </a:cubicBezTo>
                <a:cubicBezTo>
                  <a:pt x="910076" y="3614270"/>
                  <a:pt x="896680" y="3610301"/>
                  <a:pt x="922512" y="3630967"/>
                </a:cubicBezTo>
                <a:cubicBezTo>
                  <a:pt x="930844" y="3637632"/>
                  <a:pt x="940463" y="3642521"/>
                  <a:pt x="949145" y="3648723"/>
                </a:cubicBezTo>
                <a:cubicBezTo>
                  <a:pt x="961185" y="3657323"/>
                  <a:pt x="971809" y="3668015"/>
                  <a:pt x="984655" y="3675356"/>
                </a:cubicBezTo>
                <a:cubicBezTo>
                  <a:pt x="992780" y="3679999"/>
                  <a:pt x="1002526" y="3680947"/>
                  <a:pt x="1011288" y="3684233"/>
                </a:cubicBezTo>
                <a:cubicBezTo>
                  <a:pt x="1026210" y="3689829"/>
                  <a:pt x="1041208" y="3695311"/>
                  <a:pt x="1055677" y="3701989"/>
                </a:cubicBezTo>
                <a:cubicBezTo>
                  <a:pt x="1079709" y="3713081"/>
                  <a:pt x="1103024" y="3725662"/>
                  <a:pt x="1126698" y="3737499"/>
                </a:cubicBezTo>
                <a:cubicBezTo>
                  <a:pt x="1138535" y="3743418"/>
                  <a:pt x="1149654" y="3751070"/>
                  <a:pt x="1162209" y="3755255"/>
                </a:cubicBezTo>
                <a:cubicBezTo>
                  <a:pt x="1179964" y="3761173"/>
                  <a:pt x="1197479" y="3767868"/>
                  <a:pt x="1215475" y="3773010"/>
                </a:cubicBezTo>
                <a:cubicBezTo>
                  <a:pt x="1355673" y="3813067"/>
                  <a:pt x="1240299" y="3775368"/>
                  <a:pt x="1313129" y="3799643"/>
                </a:cubicBezTo>
                <a:lnTo>
                  <a:pt x="1606092" y="3773010"/>
                </a:lnTo>
                <a:cubicBezTo>
                  <a:pt x="1621098" y="3771430"/>
                  <a:pt x="1636985" y="3770880"/>
                  <a:pt x="1650481" y="3764132"/>
                </a:cubicBezTo>
                <a:cubicBezTo>
                  <a:pt x="1749952" y="3714397"/>
                  <a:pt x="1590087" y="3754903"/>
                  <a:pt x="1721502" y="3728622"/>
                </a:cubicBezTo>
                <a:cubicBezTo>
                  <a:pt x="1739257" y="3710867"/>
                  <a:pt x="1752309" y="3686586"/>
                  <a:pt x="1774768" y="3675356"/>
                </a:cubicBezTo>
                <a:cubicBezTo>
                  <a:pt x="1817164" y="3654158"/>
                  <a:pt x="1810077" y="3658836"/>
                  <a:pt x="1854667" y="3630967"/>
                </a:cubicBezTo>
                <a:cubicBezTo>
                  <a:pt x="1863715" y="3625312"/>
                  <a:pt x="1871550" y="3617545"/>
                  <a:pt x="1881300" y="3613212"/>
                </a:cubicBezTo>
                <a:cubicBezTo>
                  <a:pt x="1898403" y="3605611"/>
                  <a:pt x="1917189" y="3602408"/>
                  <a:pt x="1934566" y="3595457"/>
                </a:cubicBezTo>
                <a:cubicBezTo>
                  <a:pt x="1995667" y="3571016"/>
                  <a:pt x="1963235" y="3580321"/>
                  <a:pt x="2032220" y="3568824"/>
                </a:cubicBezTo>
                <a:cubicBezTo>
                  <a:pt x="2106201" y="3571783"/>
                  <a:pt x="2180310" y="3572426"/>
                  <a:pt x="2254162" y="3577701"/>
                </a:cubicBezTo>
                <a:cubicBezTo>
                  <a:pt x="2263496" y="3578368"/>
                  <a:pt x="2273552" y="3580653"/>
                  <a:pt x="2280795" y="3586579"/>
                </a:cubicBezTo>
                <a:cubicBezTo>
                  <a:pt x="2306707" y="3607780"/>
                  <a:pt x="2328142" y="3633926"/>
                  <a:pt x="2351816" y="3657600"/>
                </a:cubicBezTo>
                <a:cubicBezTo>
                  <a:pt x="2360694" y="3666478"/>
                  <a:pt x="2367220" y="3678618"/>
                  <a:pt x="2378450" y="3684233"/>
                </a:cubicBezTo>
                <a:cubicBezTo>
                  <a:pt x="2390287" y="3690152"/>
                  <a:pt x="2402949" y="3694648"/>
                  <a:pt x="2413960" y="3701989"/>
                </a:cubicBezTo>
                <a:cubicBezTo>
                  <a:pt x="2420924" y="3706632"/>
                  <a:pt x="2425180" y="3714515"/>
                  <a:pt x="2431716" y="3719744"/>
                </a:cubicBezTo>
                <a:cubicBezTo>
                  <a:pt x="2454824" y="3738230"/>
                  <a:pt x="2477362" y="3757785"/>
                  <a:pt x="2502737" y="3773010"/>
                </a:cubicBezTo>
                <a:cubicBezTo>
                  <a:pt x="2517533" y="3781888"/>
                  <a:pt x="2533321" y="3789290"/>
                  <a:pt x="2547125" y="3799643"/>
                </a:cubicBezTo>
                <a:cubicBezTo>
                  <a:pt x="2600325" y="3839543"/>
                  <a:pt x="2546977" y="3817349"/>
                  <a:pt x="2600391" y="3835154"/>
                </a:cubicBezTo>
                <a:cubicBezTo>
                  <a:pt x="2612228" y="3844032"/>
                  <a:pt x="2624668" y="3852158"/>
                  <a:pt x="2635902" y="3861787"/>
                </a:cubicBezTo>
                <a:cubicBezTo>
                  <a:pt x="2671989" y="3892718"/>
                  <a:pt x="2679528" y="3920076"/>
                  <a:pt x="2733556" y="3941686"/>
                </a:cubicBezTo>
                <a:cubicBezTo>
                  <a:pt x="2787852" y="3963404"/>
                  <a:pt x="2764686" y="3950601"/>
                  <a:pt x="2804578" y="3977197"/>
                </a:cubicBezTo>
                <a:cubicBezTo>
                  <a:pt x="2810496" y="3986075"/>
                  <a:pt x="2814788" y="3996285"/>
                  <a:pt x="2822333" y="4003830"/>
                </a:cubicBezTo>
                <a:cubicBezTo>
                  <a:pt x="2829878" y="4011375"/>
                  <a:pt x="2839423" y="4016813"/>
                  <a:pt x="2848966" y="4021585"/>
                </a:cubicBezTo>
                <a:cubicBezTo>
                  <a:pt x="2863219" y="4028712"/>
                  <a:pt x="2878090" y="4034761"/>
                  <a:pt x="2893354" y="4039340"/>
                </a:cubicBezTo>
                <a:cubicBezTo>
                  <a:pt x="2912396" y="4045053"/>
                  <a:pt x="2974151" y="4053724"/>
                  <a:pt x="2991009" y="4057096"/>
                </a:cubicBezTo>
                <a:cubicBezTo>
                  <a:pt x="3002973" y="4059489"/>
                  <a:pt x="3014555" y="4063580"/>
                  <a:pt x="3026519" y="4065973"/>
                </a:cubicBezTo>
                <a:cubicBezTo>
                  <a:pt x="3044170" y="4069503"/>
                  <a:pt x="3062030" y="4071892"/>
                  <a:pt x="3079785" y="4074851"/>
                </a:cubicBezTo>
                <a:lnTo>
                  <a:pt x="3825510" y="4065973"/>
                </a:lnTo>
                <a:cubicBezTo>
                  <a:pt x="3882022" y="4064327"/>
                  <a:pt x="3937747" y="4051538"/>
                  <a:pt x="3994185" y="4048218"/>
                </a:cubicBezTo>
                <a:lnTo>
                  <a:pt x="4145106" y="4039340"/>
                </a:lnTo>
                <a:cubicBezTo>
                  <a:pt x="4153984" y="4036381"/>
                  <a:pt x="4162490" y="4031886"/>
                  <a:pt x="4171739" y="4030463"/>
                </a:cubicBezTo>
                <a:cubicBezTo>
                  <a:pt x="4201133" y="4025941"/>
                  <a:pt x="4231780" y="4029248"/>
                  <a:pt x="4260516" y="4021585"/>
                </a:cubicBezTo>
                <a:cubicBezTo>
                  <a:pt x="4277188" y="4017139"/>
                  <a:pt x="4289136" y="4001960"/>
                  <a:pt x="4304904" y="3994952"/>
                </a:cubicBezTo>
                <a:cubicBezTo>
                  <a:pt x="4316054" y="3989997"/>
                  <a:pt x="4328840" y="3989932"/>
                  <a:pt x="4340415" y="3986074"/>
                </a:cubicBezTo>
                <a:cubicBezTo>
                  <a:pt x="4364401" y="3978079"/>
                  <a:pt x="4388480" y="3970036"/>
                  <a:pt x="4411436" y="3959441"/>
                </a:cubicBezTo>
                <a:cubicBezTo>
                  <a:pt x="4427103" y="3952210"/>
                  <a:pt x="4440740" y="3941188"/>
                  <a:pt x="4455824" y="3932808"/>
                </a:cubicBezTo>
                <a:cubicBezTo>
                  <a:pt x="4485309" y="3916427"/>
                  <a:pt x="4507966" y="3910009"/>
                  <a:pt x="4535723" y="3888420"/>
                </a:cubicBezTo>
                <a:cubicBezTo>
                  <a:pt x="4555812" y="3872795"/>
                  <a:pt x="4584068" y="3839477"/>
                  <a:pt x="4597867" y="3817399"/>
                </a:cubicBezTo>
                <a:cubicBezTo>
                  <a:pt x="4604881" y="3806177"/>
                  <a:pt x="4608281" y="3792899"/>
                  <a:pt x="4615622" y="3781888"/>
                </a:cubicBezTo>
                <a:cubicBezTo>
                  <a:pt x="4637299" y="3749372"/>
                  <a:pt x="4652097" y="3736535"/>
                  <a:pt x="4677766" y="3710866"/>
                </a:cubicBezTo>
                <a:cubicBezTo>
                  <a:pt x="4679139" y="3707663"/>
                  <a:pt x="4712215" y="3627126"/>
                  <a:pt x="4722154" y="3613212"/>
                </a:cubicBezTo>
                <a:cubicBezTo>
                  <a:pt x="4729451" y="3602996"/>
                  <a:pt x="4739909" y="3595457"/>
                  <a:pt x="4748787" y="3586579"/>
                </a:cubicBezTo>
                <a:cubicBezTo>
                  <a:pt x="4765982" y="3517800"/>
                  <a:pt x="4743612" y="3581395"/>
                  <a:pt x="4784298" y="3524435"/>
                </a:cubicBezTo>
                <a:cubicBezTo>
                  <a:pt x="4803862" y="3497046"/>
                  <a:pt x="4811158" y="3457060"/>
                  <a:pt x="4819809" y="3426781"/>
                </a:cubicBezTo>
                <a:cubicBezTo>
                  <a:pt x="4822768" y="3388311"/>
                  <a:pt x="4825028" y="3349781"/>
                  <a:pt x="4828686" y="3311371"/>
                </a:cubicBezTo>
                <a:cubicBezTo>
                  <a:pt x="4830948" y="3287621"/>
                  <a:pt x="4837564" y="3264208"/>
                  <a:pt x="4837564" y="3240350"/>
                </a:cubicBezTo>
                <a:cubicBezTo>
                  <a:pt x="4837564" y="3104194"/>
                  <a:pt x="4836681" y="2967899"/>
                  <a:pt x="4828686" y="2831977"/>
                </a:cubicBezTo>
                <a:cubicBezTo>
                  <a:pt x="4826638" y="2797163"/>
                  <a:pt x="4806601" y="2787806"/>
                  <a:pt x="4793176" y="2760956"/>
                </a:cubicBezTo>
                <a:cubicBezTo>
                  <a:pt x="4788991" y="2752586"/>
                  <a:pt x="4789737" y="2741938"/>
                  <a:pt x="4784298" y="2734323"/>
                </a:cubicBezTo>
                <a:cubicBezTo>
                  <a:pt x="4774568" y="2720701"/>
                  <a:pt x="4748787" y="2698812"/>
                  <a:pt x="4748787" y="2698812"/>
                </a:cubicBezTo>
                <a:cubicBezTo>
                  <a:pt x="4719803" y="2640842"/>
                  <a:pt x="4740390" y="2672659"/>
                  <a:pt x="4677766" y="2610035"/>
                </a:cubicBezTo>
                <a:lnTo>
                  <a:pt x="4651133" y="2583402"/>
                </a:lnTo>
                <a:cubicBezTo>
                  <a:pt x="4642255" y="2574524"/>
                  <a:pt x="4634544" y="2564302"/>
                  <a:pt x="4624500" y="2556769"/>
                </a:cubicBezTo>
                <a:cubicBezTo>
                  <a:pt x="4612663" y="2547891"/>
                  <a:pt x="4601029" y="2538736"/>
                  <a:pt x="4588989" y="2530136"/>
                </a:cubicBezTo>
                <a:cubicBezTo>
                  <a:pt x="4580307" y="2523934"/>
                  <a:pt x="4571899" y="2517153"/>
                  <a:pt x="4562356" y="2512381"/>
                </a:cubicBezTo>
                <a:cubicBezTo>
                  <a:pt x="4553986" y="2508196"/>
                  <a:pt x="4544601" y="2506462"/>
                  <a:pt x="4535723" y="2503503"/>
                </a:cubicBezTo>
                <a:cubicBezTo>
                  <a:pt x="4523886" y="2494625"/>
                  <a:pt x="4511447" y="2486499"/>
                  <a:pt x="4500213" y="2476870"/>
                </a:cubicBezTo>
                <a:cubicBezTo>
                  <a:pt x="4490681" y="2468699"/>
                  <a:pt x="4484227" y="2456891"/>
                  <a:pt x="4473580" y="2450237"/>
                </a:cubicBezTo>
                <a:cubicBezTo>
                  <a:pt x="4460066" y="2441791"/>
                  <a:pt x="4443445" y="2439609"/>
                  <a:pt x="4429191" y="2432482"/>
                </a:cubicBezTo>
                <a:cubicBezTo>
                  <a:pt x="4422966" y="2429370"/>
                  <a:pt x="4369905" y="2397482"/>
                  <a:pt x="4358170" y="2388094"/>
                </a:cubicBezTo>
                <a:cubicBezTo>
                  <a:pt x="4351634" y="2382865"/>
                  <a:pt x="4346845" y="2375696"/>
                  <a:pt x="4340415" y="2370338"/>
                </a:cubicBezTo>
                <a:cubicBezTo>
                  <a:pt x="4329048" y="2360866"/>
                  <a:pt x="4315367" y="2354167"/>
                  <a:pt x="4304904" y="2343705"/>
                </a:cubicBezTo>
                <a:cubicBezTo>
                  <a:pt x="4294442" y="2333243"/>
                  <a:pt x="4288014" y="2319330"/>
                  <a:pt x="4278271" y="2308195"/>
                </a:cubicBezTo>
                <a:cubicBezTo>
                  <a:pt x="4267248" y="2295597"/>
                  <a:pt x="4253654" y="2285394"/>
                  <a:pt x="4242760" y="2272684"/>
                </a:cubicBezTo>
                <a:cubicBezTo>
                  <a:pt x="4168601" y="2186165"/>
                  <a:pt x="4290725" y="2311771"/>
                  <a:pt x="4198372" y="2219418"/>
                </a:cubicBezTo>
                <a:cubicBezTo>
                  <a:pt x="4178352" y="2159361"/>
                  <a:pt x="4204792" y="2232257"/>
                  <a:pt x="4162861" y="2148397"/>
                </a:cubicBezTo>
                <a:cubicBezTo>
                  <a:pt x="4158676" y="2140027"/>
                  <a:pt x="4158464" y="2129979"/>
                  <a:pt x="4153983" y="2121764"/>
                </a:cubicBezTo>
                <a:cubicBezTo>
                  <a:pt x="4140615" y="2097255"/>
                  <a:pt x="4109595" y="2050742"/>
                  <a:pt x="4109595" y="2050742"/>
                </a:cubicBezTo>
                <a:cubicBezTo>
                  <a:pt x="4104760" y="2026567"/>
                  <a:pt x="4090098" y="1949605"/>
                  <a:pt x="4082962" y="1935332"/>
                </a:cubicBezTo>
                <a:lnTo>
                  <a:pt x="4056329" y="1882066"/>
                </a:lnTo>
                <a:cubicBezTo>
                  <a:pt x="4050411" y="1840637"/>
                  <a:pt x="4048724" y="1798379"/>
                  <a:pt x="4038574" y="1757779"/>
                </a:cubicBezTo>
                <a:cubicBezTo>
                  <a:pt x="4032203" y="1732296"/>
                  <a:pt x="4022746" y="1690610"/>
                  <a:pt x="4011941" y="1669002"/>
                </a:cubicBezTo>
                <a:lnTo>
                  <a:pt x="3994185" y="1633492"/>
                </a:lnTo>
                <a:cubicBezTo>
                  <a:pt x="3992127" y="1619086"/>
                  <a:pt x="3985401" y="1556769"/>
                  <a:pt x="3976430" y="1535837"/>
                </a:cubicBezTo>
                <a:cubicBezTo>
                  <a:pt x="3972227" y="1526030"/>
                  <a:pt x="3963447" y="1518747"/>
                  <a:pt x="3958675" y="1509204"/>
                </a:cubicBezTo>
                <a:cubicBezTo>
                  <a:pt x="3951548" y="1494951"/>
                  <a:pt x="3948658" y="1478746"/>
                  <a:pt x="3940919" y="1464816"/>
                </a:cubicBezTo>
                <a:cubicBezTo>
                  <a:pt x="3933733" y="1451882"/>
                  <a:pt x="3921472" y="1442239"/>
                  <a:pt x="3914286" y="1429305"/>
                </a:cubicBezTo>
                <a:cubicBezTo>
                  <a:pt x="3906547" y="1415375"/>
                  <a:pt x="3903658" y="1399170"/>
                  <a:pt x="3896531" y="1384917"/>
                </a:cubicBezTo>
                <a:cubicBezTo>
                  <a:pt x="3891759" y="1375374"/>
                  <a:pt x="3884070" y="1367548"/>
                  <a:pt x="3878776" y="1358284"/>
                </a:cubicBezTo>
                <a:cubicBezTo>
                  <a:pt x="3830987" y="1274654"/>
                  <a:pt x="3893543" y="1367127"/>
                  <a:pt x="3834387" y="1296140"/>
                </a:cubicBezTo>
                <a:cubicBezTo>
                  <a:pt x="3827557" y="1287943"/>
                  <a:pt x="3824964" y="1276172"/>
                  <a:pt x="3816632" y="1269507"/>
                </a:cubicBezTo>
                <a:cubicBezTo>
                  <a:pt x="3809325" y="1263661"/>
                  <a:pt x="3798877" y="1263589"/>
                  <a:pt x="3789999" y="1260630"/>
                </a:cubicBezTo>
                <a:cubicBezTo>
                  <a:pt x="3786461" y="1257976"/>
                  <a:pt x="3737588" y="1220296"/>
                  <a:pt x="3727855" y="1216241"/>
                </a:cubicBezTo>
                <a:cubicBezTo>
                  <a:pt x="3583467" y="1156079"/>
                  <a:pt x="3698188" y="1209312"/>
                  <a:pt x="3612446" y="1180731"/>
                </a:cubicBezTo>
                <a:cubicBezTo>
                  <a:pt x="3597328" y="1175692"/>
                  <a:pt x="3583959" y="1164018"/>
                  <a:pt x="3568057" y="1162975"/>
                </a:cubicBezTo>
                <a:cubicBezTo>
                  <a:pt x="3402590" y="1152125"/>
                  <a:pt x="3236624" y="1151138"/>
                  <a:pt x="3070908" y="1145220"/>
                </a:cubicBezTo>
                <a:cubicBezTo>
                  <a:pt x="3011025" y="1085337"/>
                  <a:pt x="3041463" y="1099895"/>
                  <a:pt x="2991009" y="1083076"/>
                </a:cubicBezTo>
                <a:cubicBezTo>
                  <a:pt x="2985090" y="1077158"/>
                  <a:pt x="2979789" y="1070550"/>
                  <a:pt x="2973253" y="1065321"/>
                </a:cubicBezTo>
                <a:cubicBezTo>
                  <a:pt x="2964921" y="1058656"/>
                  <a:pt x="2954164" y="1055111"/>
                  <a:pt x="2946620" y="1047566"/>
                </a:cubicBezTo>
                <a:cubicBezTo>
                  <a:pt x="2939075" y="1040021"/>
                  <a:pt x="2935696" y="1029129"/>
                  <a:pt x="2928865" y="1020932"/>
                </a:cubicBezTo>
                <a:cubicBezTo>
                  <a:pt x="2920828" y="1011287"/>
                  <a:pt x="2911110" y="1003177"/>
                  <a:pt x="2902232" y="994299"/>
                </a:cubicBezTo>
                <a:cubicBezTo>
                  <a:pt x="2882172" y="934122"/>
                  <a:pt x="2910503" y="1005879"/>
                  <a:pt x="2857844" y="932156"/>
                </a:cubicBezTo>
                <a:cubicBezTo>
                  <a:pt x="2852405" y="924541"/>
                  <a:pt x="2853511" y="913703"/>
                  <a:pt x="2848966" y="905523"/>
                </a:cubicBezTo>
                <a:cubicBezTo>
                  <a:pt x="2838603" y="886869"/>
                  <a:pt x="2813455" y="852257"/>
                  <a:pt x="2813455" y="852257"/>
                </a:cubicBezTo>
                <a:lnTo>
                  <a:pt x="2786822" y="772358"/>
                </a:lnTo>
                <a:cubicBezTo>
                  <a:pt x="2783863" y="763480"/>
                  <a:pt x="2780215" y="754803"/>
                  <a:pt x="2777945" y="745725"/>
                </a:cubicBezTo>
                <a:lnTo>
                  <a:pt x="2769067" y="710214"/>
                </a:lnTo>
                <a:cubicBezTo>
                  <a:pt x="2772026" y="680622"/>
                  <a:pt x="2772464" y="650668"/>
                  <a:pt x="2777945" y="621437"/>
                </a:cubicBezTo>
                <a:cubicBezTo>
                  <a:pt x="2781394" y="603042"/>
                  <a:pt x="2782466" y="581405"/>
                  <a:pt x="2795700" y="568171"/>
                </a:cubicBezTo>
                <a:cubicBezTo>
                  <a:pt x="2824927" y="538944"/>
                  <a:pt x="2836607" y="530746"/>
                  <a:pt x="2857844" y="488272"/>
                </a:cubicBezTo>
                <a:cubicBezTo>
                  <a:pt x="2883970" y="436020"/>
                  <a:pt x="2871413" y="465319"/>
                  <a:pt x="2893354" y="399496"/>
                </a:cubicBezTo>
                <a:lnTo>
                  <a:pt x="2902232" y="372863"/>
                </a:lnTo>
                <a:cubicBezTo>
                  <a:pt x="2899273" y="343271"/>
                  <a:pt x="2902225" y="312472"/>
                  <a:pt x="2893354" y="284086"/>
                </a:cubicBezTo>
                <a:cubicBezTo>
                  <a:pt x="2886989" y="263718"/>
                  <a:pt x="2869681" y="248575"/>
                  <a:pt x="2857844" y="230820"/>
                </a:cubicBezTo>
                <a:lnTo>
                  <a:pt x="2840088" y="204187"/>
                </a:lnTo>
                <a:cubicBezTo>
                  <a:pt x="2837129" y="192350"/>
                  <a:pt x="2836017" y="179891"/>
                  <a:pt x="2831211" y="168676"/>
                </a:cubicBezTo>
                <a:cubicBezTo>
                  <a:pt x="2817316" y="136253"/>
                  <a:pt x="2812554" y="144874"/>
                  <a:pt x="2786822" y="124288"/>
                </a:cubicBezTo>
                <a:cubicBezTo>
                  <a:pt x="2780286" y="119059"/>
                  <a:pt x="2775497" y="111890"/>
                  <a:pt x="2769067" y="106532"/>
                </a:cubicBezTo>
                <a:cubicBezTo>
                  <a:pt x="2757700" y="97060"/>
                  <a:pt x="2745393" y="88777"/>
                  <a:pt x="2733556" y="79899"/>
                </a:cubicBezTo>
                <a:cubicBezTo>
                  <a:pt x="2727638" y="71021"/>
                  <a:pt x="2724849" y="58921"/>
                  <a:pt x="2715801" y="53266"/>
                </a:cubicBezTo>
                <a:cubicBezTo>
                  <a:pt x="2699930" y="43347"/>
                  <a:pt x="2680290" y="41429"/>
                  <a:pt x="2662535" y="35511"/>
                </a:cubicBezTo>
                <a:cubicBezTo>
                  <a:pt x="2653657" y="32552"/>
                  <a:pt x="2644272" y="30818"/>
                  <a:pt x="2635902" y="26633"/>
                </a:cubicBezTo>
                <a:cubicBezTo>
                  <a:pt x="2624065" y="20715"/>
                  <a:pt x="2613286" y="11854"/>
                  <a:pt x="2600391" y="8878"/>
                </a:cubicBezTo>
                <a:cubicBezTo>
                  <a:pt x="2574280" y="2852"/>
                  <a:pt x="2547125" y="2959"/>
                  <a:pt x="2520492" y="0"/>
                </a:cubicBezTo>
                <a:cubicBezTo>
                  <a:pt x="2449471" y="2959"/>
                  <a:pt x="2378317" y="3627"/>
                  <a:pt x="2307428" y="8878"/>
                </a:cubicBezTo>
                <a:cubicBezTo>
                  <a:pt x="2298096" y="9569"/>
                  <a:pt x="2289165" y="13571"/>
                  <a:pt x="2280795" y="17756"/>
                </a:cubicBezTo>
                <a:cubicBezTo>
                  <a:pt x="2249110" y="33599"/>
                  <a:pt x="2224427" y="65246"/>
                  <a:pt x="2200896" y="88777"/>
                </a:cubicBezTo>
                <a:lnTo>
                  <a:pt x="2174263" y="115410"/>
                </a:lnTo>
                <a:cubicBezTo>
                  <a:pt x="2168345" y="121329"/>
                  <a:pt x="2161151" y="126202"/>
                  <a:pt x="2156508" y="133166"/>
                </a:cubicBezTo>
                <a:cubicBezTo>
                  <a:pt x="2150589" y="142044"/>
                  <a:pt x="2147630" y="153881"/>
                  <a:pt x="2138752" y="159799"/>
                </a:cubicBezTo>
                <a:cubicBezTo>
                  <a:pt x="2128600" y="166567"/>
                  <a:pt x="2114973" y="165324"/>
                  <a:pt x="2103242" y="168676"/>
                </a:cubicBezTo>
                <a:cubicBezTo>
                  <a:pt x="2094244" y="171247"/>
                  <a:pt x="2084979" y="173369"/>
                  <a:pt x="2076609" y="177554"/>
                </a:cubicBezTo>
                <a:cubicBezTo>
                  <a:pt x="2067066" y="182326"/>
                  <a:pt x="2059726" y="190976"/>
                  <a:pt x="2049976" y="195309"/>
                </a:cubicBezTo>
                <a:cubicBezTo>
                  <a:pt x="2032873" y="202910"/>
                  <a:pt x="1996710" y="213065"/>
                  <a:pt x="1996710" y="213065"/>
                </a:cubicBezTo>
                <a:cubicBezTo>
                  <a:pt x="1958240" y="210106"/>
                  <a:pt x="1919619" y="208695"/>
                  <a:pt x="1881300" y="204187"/>
                </a:cubicBezTo>
                <a:cubicBezTo>
                  <a:pt x="1869182" y="202761"/>
                  <a:pt x="1856702" y="200766"/>
                  <a:pt x="1845789" y="195309"/>
                </a:cubicBezTo>
                <a:cubicBezTo>
                  <a:pt x="1832555" y="188692"/>
                  <a:pt x="1823513" y="175293"/>
                  <a:pt x="1810279" y="168676"/>
                </a:cubicBezTo>
                <a:cubicBezTo>
                  <a:pt x="1793539" y="160306"/>
                  <a:pt x="1774768" y="156839"/>
                  <a:pt x="1757013" y="150921"/>
                </a:cubicBezTo>
                <a:lnTo>
                  <a:pt x="1703747" y="133166"/>
                </a:lnTo>
                <a:lnTo>
                  <a:pt x="1632725" y="124288"/>
                </a:lnTo>
                <a:cubicBezTo>
                  <a:pt x="1548114" y="103134"/>
                  <a:pt x="1621357" y="117640"/>
                  <a:pt x="1455172" y="124288"/>
                </a:cubicBezTo>
                <a:cubicBezTo>
                  <a:pt x="1428560" y="125353"/>
                  <a:pt x="1430018" y="115410"/>
                  <a:pt x="1393028" y="115410"/>
                </a:cubicBezTo>
                <a:close/>
              </a:path>
            </a:pathLst>
          </a:cu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Freeform 3"/>
          <p:cNvSpPr/>
          <p:nvPr/>
        </p:nvSpPr>
        <p:spPr>
          <a:xfrm>
            <a:off x="1320804" y="2417198"/>
            <a:ext cx="1274098" cy="1642368"/>
          </a:xfrm>
          <a:custGeom>
            <a:avLst/>
            <a:gdLst>
              <a:gd name="connsiteX0" fmla="*/ 394766 w 1274098"/>
              <a:gd name="connsiteY0" fmla="*/ 0 h 1642368"/>
              <a:gd name="connsiteX1" fmla="*/ 128435 w 1274098"/>
              <a:gd name="connsiteY1" fmla="*/ 8877 h 1642368"/>
              <a:gd name="connsiteX2" fmla="*/ 101802 w 1274098"/>
              <a:gd name="connsiteY2" fmla="*/ 17755 h 1642368"/>
              <a:gd name="connsiteX3" fmla="*/ 30781 w 1274098"/>
              <a:gd name="connsiteY3" fmla="*/ 97654 h 1642368"/>
              <a:gd name="connsiteX4" fmla="*/ 13026 w 1274098"/>
              <a:gd name="connsiteY4" fmla="*/ 150920 h 1642368"/>
              <a:gd name="connsiteX5" fmla="*/ 13026 w 1274098"/>
              <a:gd name="connsiteY5" fmla="*/ 514904 h 1642368"/>
              <a:gd name="connsiteX6" fmla="*/ 21903 w 1274098"/>
              <a:gd name="connsiteY6" fmla="*/ 550415 h 1642368"/>
              <a:gd name="connsiteX7" fmla="*/ 66292 w 1274098"/>
              <a:gd name="connsiteY7" fmla="*/ 630314 h 1642368"/>
              <a:gd name="connsiteX8" fmla="*/ 110680 w 1274098"/>
              <a:gd name="connsiteY8" fmla="*/ 710213 h 1642368"/>
              <a:gd name="connsiteX9" fmla="*/ 128435 w 1274098"/>
              <a:gd name="connsiteY9" fmla="*/ 763479 h 1642368"/>
              <a:gd name="connsiteX10" fmla="*/ 163946 w 1274098"/>
              <a:gd name="connsiteY10" fmla="*/ 852256 h 1642368"/>
              <a:gd name="connsiteX11" fmla="*/ 181701 w 1274098"/>
              <a:gd name="connsiteY11" fmla="*/ 932155 h 1642368"/>
              <a:gd name="connsiteX12" fmla="*/ 199457 w 1274098"/>
              <a:gd name="connsiteY12" fmla="*/ 985421 h 1642368"/>
              <a:gd name="connsiteX13" fmla="*/ 208334 w 1274098"/>
              <a:gd name="connsiteY13" fmla="*/ 1012054 h 1642368"/>
              <a:gd name="connsiteX14" fmla="*/ 226090 w 1274098"/>
              <a:gd name="connsiteY14" fmla="*/ 1029809 h 1642368"/>
              <a:gd name="connsiteX15" fmla="*/ 252723 w 1274098"/>
              <a:gd name="connsiteY15" fmla="*/ 1109708 h 1642368"/>
              <a:gd name="connsiteX16" fmla="*/ 270478 w 1274098"/>
              <a:gd name="connsiteY16" fmla="*/ 1171852 h 1642368"/>
              <a:gd name="connsiteX17" fmla="*/ 288233 w 1274098"/>
              <a:gd name="connsiteY17" fmla="*/ 1198485 h 1642368"/>
              <a:gd name="connsiteX18" fmla="*/ 305989 w 1274098"/>
              <a:gd name="connsiteY18" fmla="*/ 1233996 h 1642368"/>
              <a:gd name="connsiteX19" fmla="*/ 323744 w 1274098"/>
              <a:gd name="connsiteY19" fmla="*/ 1296139 h 1642368"/>
              <a:gd name="connsiteX20" fmla="*/ 359255 w 1274098"/>
              <a:gd name="connsiteY20" fmla="*/ 1349405 h 1642368"/>
              <a:gd name="connsiteX21" fmla="*/ 394766 w 1274098"/>
              <a:gd name="connsiteY21" fmla="*/ 1384916 h 1642368"/>
              <a:gd name="connsiteX22" fmla="*/ 439154 w 1274098"/>
              <a:gd name="connsiteY22" fmla="*/ 1429304 h 1642368"/>
              <a:gd name="connsiteX23" fmla="*/ 483542 w 1274098"/>
              <a:gd name="connsiteY23" fmla="*/ 1473693 h 1642368"/>
              <a:gd name="connsiteX24" fmla="*/ 527931 w 1274098"/>
              <a:gd name="connsiteY24" fmla="*/ 1518081 h 1642368"/>
              <a:gd name="connsiteX25" fmla="*/ 581197 w 1274098"/>
              <a:gd name="connsiteY25" fmla="*/ 1544714 h 1642368"/>
              <a:gd name="connsiteX26" fmla="*/ 607830 w 1274098"/>
              <a:gd name="connsiteY26" fmla="*/ 1553592 h 1642368"/>
              <a:gd name="connsiteX27" fmla="*/ 661096 w 1274098"/>
              <a:gd name="connsiteY27" fmla="*/ 1589102 h 1642368"/>
              <a:gd name="connsiteX28" fmla="*/ 714362 w 1274098"/>
              <a:gd name="connsiteY28" fmla="*/ 1606858 h 1642368"/>
              <a:gd name="connsiteX29" fmla="*/ 749872 w 1274098"/>
              <a:gd name="connsiteY29" fmla="*/ 1624613 h 1642368"/>
              <a:gd name="connsiteX30" fmla="*/ 803138 w 1274098"/>
              <a:gd name="connsiteY30" fmla="*/ 1642368 h 1642368"/>
              <a:gd name="connsiteX31" fmla="*/ 865282 w 1274098"/>
              <a:gd name="connsiteY31" fmla="*/ 1633491 h 1642368"/>
              <a:gd name="connsiteX32" fmla="*/ 909670 w 1274098"/>
              <a:gd name="connsiteY32" fmla="*/ 1589102 h 1642368"/>
              <a:gd name="connsiteX33" fmla="*/ 936303 w 1274098"/>
              <a:gd name="connsiteY33" fmla="*/ 1535836 h 1642368"/>
              <a:gd name="connsiteX34" fmla="*/ 945181 w 1274098"/>
              <a:gd name="connsiteY34" fmla="*/ 1509203 h 1642368"/>
              <a:gd name="connsiteX35" fmla="*/ 936303 w 1274098"/>
              <a:gd name="connsiteY35" fmla="*/ 1313895 h 1642368"/>
              <a:gd name="connsiteX36" fmla="*/ 909670 w 1274098"/>
              <a:gd name="connsiteY36" fmla="*/ 1225118 h 1642368"/>
              <a:gd name="connsiteX37" fmla="*/ 900793 w 1274098"/>
              <a:gd name="connsiteY37" fmla="*/ 1198485 h 1642368"/>
              <a:gd name="connsiteX38" fmla="*/ 891915 w 1274098"/>
              <a:gd name="connsiteY38" fmla="*/ 1171852 h 1642368"/>
              <a:gd name="connsiteX39" fmla="*/ 883037 w 1274098"/>
              <a:gd name="connsiteY39" fmla="*/ 1136341 h 1642368"/>
              <a:gd name="connsiteX40" fmla="*/ 865282 w 1274098"/>
              <a:gd name="connsiteY40" fmla="*/ 1109708 h 1642368"/>
              <a:gd name="connsiteX41" fmla="*/ 847527 w 1274098"/>
              <a:gd name="connsiteY41" fmla="*/ 1047565 h 1642368"/>
              <a:gd name="connsiteX42" fmla="*/ 829771 w 1274098"/>
              <a:gd name="connsiteY42" fmla="*/ 1003176 h 1642368"/>
              <a:gd name="connsiteX43" fmla="*/ 820894 w 1274098"/>
              <a:gd name="connsiteY43" fmla="*/ 967666 h 1642368"/>
              <a:gd name="connsiteX44" fmla="*/ 803138 w 1274098"/>
              <a:gd name="connsiteY44" fmla="*/ 914400 h 1642368"/>
              <a:gd name="connsiteX45" fmla="*/ 803138 w 1274098"/>
              <a:gd name="connsiteY45" fmla="*/ 763479 h 1642368"/>
              <a:gd name="connsiteX46" fmla="*/ 812016 w 1274098"/>
              <a:gd name="connsiteY46" fmla="*/ 736846 h 1642368"/>
              <a:gd name="connsiteX47" fmla="*/ 838649 w 1274098"/>
              <a:gd name="connsiteY47" fmla="*/ 719091 h 1642368"/>
              <a:gd name="connsiteX48" fmla="*/ 883037 w 1274098"/>
              <a:gd name="connsiteY48" fmla="*/ 674702 h 1642368"/>
              <a:gd name="connsiteX49" fmla="*/ 900793 w 1274098"/>
              <a:gd name="connsiteY49" fmla="*/ 656947 h 1642368"/>
              <a:gd name="connsiteX50" fmla="*/ 962936 w 1274098"/>
              <a:gd name="connsiteY50" fmla="*/ 630314 h 1642368"/>
              <a:gd name="connsiteX51" fmla="*/ 1060591 w 1274098"/>
              <a:gd name="connsiteY51" fmla="*/ 603681 h 1642368"/>
              <a:gd name="connsiteX52" fmla="*/ 1122734 w 1274098"/>
              <a:gd name="connsiteY52" fmla="*/ 577048 h 1642368"/>
              <a:gd name="connsiteX53" fmla="*/ 1184878 w 1274098"/>
              <a:gd name="connsiteY53" fmla="*/ 559293 h 1642368"/>
              <a:gd name="connsiteX54" fmla="*/ 1247022 w 1274098"/>
              <a:gd name="connsiteY54" fmla="*/ 488271 h 1642368"/>
              <a:gd name="connsiteX55" fmla="*/ 1273655 w 1274098"/>
              <a:gd name="connsiteY55" fmla="*/ 390617 h 1642368"/>
              <a:gd name="connsiteX56" fmla="*/ 1264777 w 1274098"/>
              <a:gd name="connsiteY56" fmla="*/ 213064 h 1642368"/>
              <a:gd name="connsiteX57" fmla="*/ 1255899 w 1274098"/>
              <a:gd name="connsiteY57" fmla="*/ 186431 h 1642368"/>
              <a:gd name="connsiteX58" fmla="*/ 1211511 w 1274098"/>
              <a:gd name="connsiteY58" fmla="*/ 142042 h 1642368"/>
              <a:gd name="connsiteX59" fmla="*/ 1149367 w 1274098"/>
              <a:gd name="connsiteY59" fmla="*/ 106532 h 1642368"/>
              <a:gd name="connsiteX60" fmla="*/ 1104979 w 1274098"/>
              <a:gd name="connsiteY60" fmla="*/ 79899 h 1642368"/>
              <a:gd name="connsiteX61" fmla="*/ 954059 w 1274098"/>
              <a:gd name="connsiteY61" fmla="*/ 71021 h 1642368"/>
              <a:gd name="connsiteX62" fmla="*/ 909670 w 1274098"/>
              <a:gd name="connsiteY62" fmla="*/ 79899 h 1642368"/>
              <a:gd name="connsiteX63" fmla="*/ 883037 w 1274098"/>
              <a:gd name="connsiteY63" fmla="*/ 88776 h 1642368"/>
              <a:gd name="connsiteX64" fmla="*/ 829771 w 1274098"/>
              <a:gd name="connsiteY64" fmla="*/ 88776 h 164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274098" h="1642368">
                <a:moveTo>
                  <a:pt x="394766" y="0"/>
                </a:moveTo>
                <a:cubicBezTo>
                  <a:pt x="305989" y="2959"/>
                  <a:pt x="217099" y="3504"/>
                  <a:pt x="128435" y="8877"/>
                </a:cubicBezTo>
                <a:cubicBezTo>
                  <a:pt x="119094" y="9443"/>
                  <a:pt x="109189" y="12010"/>
                  <a:pt x="101802" y="17755"/>
                </a:cubicBezTo>
                <a:cubicBezTo>
                  <a:pt x="88155" y="28369"/>
                  <a:pt x="42424" y="71457"/>
                  <a:pt x="30781" y="97654"/>
                </a:cubicBezTo>
                <a:cubicBezTo>
                  <a:pt x="23180" y="114757"/>
                  <a:pt x="13026" y="150920"/>
                  <a:pt x="13026" y="150920"/>
                </a:cubicBezTo>
                <a:cubicBezTo>
                  <a:pt x="-6688" y="308625"/>
                  <a:pt x="-1827" y="240113"/>
                  <a:pt x="13026" y="514904"/>
                </a:cubicBezTo>
                <a:cubicBezTo>
                  <a:pt x="13685" y="527087"/>
                  <a:pt x="18397" y="538728"/>
                  <a:pt x="21903" y="550415"/>
                </a:cubicBezTo>
                <a:cubicBezTo>
                  <a:pt x="40524" y="612487"/>
                  <a:pt x="28508" y="592530"/>
                  <a:pt x="66292" y="630314"/>
                </a:cubicBezTo>
                <a:cubicBezTo>
                  <a:pt x="88017" y="695491"/>
                  <a:pt x="70813" y="670346"/>
                  <a:pt x="110680" y="710213"/>
                </a:cubicBezTo>
                <a:cubicBezTo>
                  <a:pt x="116598" y="727968"/>
                  <a:pt x="123896" y="745322"/>
                  <a:pt x="128435" y="763479"/>
                </a:cubicBezTo>
                <a:cubicBezTo>
                  <a:pt x="148221" y="842620"/>
                  <a:pt x="128936" y="817244"/>
                  <a:pt x="163946" y="852256"/>
                </a:cubicBezTo>
                <a:cubicBezTo>
                  <a:pt x="189347" y="928456"/>
                  <a:pt x="150453" y="807162"/>
                  <a:pt x="181701" y="932155"/>
                </a:cubicBezTo>
                <a:cubicBezTo>
                  <a:pt x="186240" y="950312"/>
                  <a:pt x="193539" y="967666"/>
                  <a:pt x="199457" y="985421"/>
                </a:cubicBezTo>
                <a:cubicBezTo>
                  <a:pt x="202416" y="994299"/>
                  <a:pt x="201717" y="1005437"/>
                  <a:pt x="208334" y="1012054"/>
                </a:cubicBezTo>
                <a:lnTo>
                  <a:pt x="226090" y="1029809"/>
                </a:lnTo>
                <a:cubicBezTo>
                  <a:pt x="247357" y="1157420"/>
                  <a:pt x="218677" y="1030268"/>
                  <a:pt x="252723" y="1109708"/>
                </a:cubicBezTo>
                <a:cubicBezTo>
                  <a:pt x="269799" y="1149552"/>
                  <a:pt x="253194" y="1137284"/>
                  <a:pt x="270478" y="1171852"/>
                </a:cubicBezTo>
                <a:cubicBezTo>
                  <a:pt x="275250" y="1181395"/>
                  <a:pt x="282939" y="1189221"/>
                  <a:pt x="288233" y="1198485"/>
                </a:cubicBezTo>
                <a:cubicBezTo>
                  <a:pt x="294799" y="1209976"/>
                  <a:pt x="300070" y="1222159"/>
                  <a:pt x="305989" y="1233996"/>
                </a:cubicBezTo>
                <a:cubicBezTo>
                  <a:pt x="308079" y="1242358"/>
                  <a:pt x="317953" y="1285716"/>
                  <a:pt x="323744" y="1296139"/>
                </a:cubicBezTo>
                <a:cubicBezTo>
                  <a:pt x="334107" y="1314793"/>
                  <a:pt x="344166" y="1334316"/>
                  <a:pt x="359255" y="1349405"/>
                </a:cubicBezTo>
                <a:cubicBezTo>
                  <a:pt x="371092" y="1361242"/>
                  <a:pt x="385480" y="1370987"/>
                  <a:pt x="394766" y="1384916"/>
                </a:cubicBezTo>
                <a:cubicBezTo>
                  <a:pt x="418439" y="1420427"/>
                  <a:pt x="403643" y="1405631"/>
                  <a:pt x="439154" y="1429304"/>
                </a:cubicBezTo>
                <a:cubicBezTo>
                  <a:pt x="474662" y="1482567"/>
                  <a:pt x="436197" y="1432266"/>
                  <a:pt x="483542" y="1473693"/>
                </a:cubicBezTo>
                <a:cubicBezTo>
                  <a:pt x="499290" y="1487472"/>
                  <a:pt x="508080" y="1511464"/>
                  <a:pt x="527931" y="1518081"/>
                </a:cubicBezTo>
                <a:cubicBezTo>
                  <a:pt x="594874" y="1540396"/>
                  <a:pt x="512358" y="1510295"/>
                  <a:pt x="581197" y="1544714"/>
                </a:cubicBezTo>
                <a:cubicBezTo>
                  <a:pt x="589567" y="1548899"/>
                  <a:pt x="599650" y="1549047"/>
                  <a:pt x="607830" y="1553592"/>
                </a:cubicBezTo>
                <a:cubicBezTo>
                  <a:pt x="626484" y="1563955"/>
                  <a:pt x="640852" y="1582354"/>
                  <a:pt x="661096" y="1589102"/>
                </a:cubicBezTo>
                <a:cubicBezTo>
                  <a:pt x="678851" y="1595021"/>
                  <a:pt x="697622" y="1598488"/>
                  <a:pt x="714362" y="1606858"/>
                </a:cubicBezTo>
                <a:cubicBezTo>
                  <a:pt x="726199" y="1612776"/>
                  <a:pt x="737585" y="1619698"/>
                  <a:pt x="749872" y="1624613"/>
                </a:cubicBezTo>
                <a:cubicBezTo>
                  <a:pt x="767249" y="1631564"/>
                  <a:pt x="803138" y="1642368"/>
                  <a:pt x="803138" y="1642368"/>
                </a:cubicBezTo>
                <a:cubicBezTo>
                  <a:pt x="823853" y="1639409"/>
                  <a:pt x="846566" y="1642849"/>
                  <a:pt x="865282" y="1633491"/>
                </a:cubicBezTo>
                <a:cubicBezTo>
                  <a:pt x="883998" y="1624133"/>
                  <a:pt x="909670" y="1589102"/>
                  <a:pt x="909670" y="1589102"/>
                </a:cubicBezTo>
                <a:cubicBezTo>
                  <a:pt x="931985" y="1522159"/>
                  <a:pt x="901884" y="1604675"/>
                  <a:pt x="936303" y="1535836"/>
                </a:cubicBezTo>
                <a:cubicBezTo>
                  <a:pt x="940488" y="1527466"/>
                  <a:pt x="942222" y="1518081"/>
                  <a:pt x="945181" y="1509203"/>
                </a:cubicBezTo>
                <a:cubicBezTo>
                  <a:pt x="942222" y="1444100"/>
                  <a:pt x="941301" y="1378873"/>
                  <a:pt x="936303" y="1313895"/>
                </a:cubicBezTo>
                <a:cubicBezTo>
                  <a:pt x="934961" y="1296446"/>
                  <a:pt x="912764" y="1234401"/>
                  <a:pt x="909670" y="1225118"/>
                </a:cubicBezTo>
                <a:lnTo>
                  <a:pt x="900793" y="1198485"/>
                </a:lnTo>
                <a:cubicBezTo>
                  <a:pt x="897834" y="1189607"/>
                  <a:pt x="894185" y="1180930"/>
                  <a:pt x="891915" y="1171852"/>
                </a:cubicBezTo>
                <a:cubicBezTo>
                  <a:pt x="888956" y="1160015"/>
                  <a:pt x="887843" y="1147556"/>
                  <a:pt x="883037" y="1136341"/>
                </a:cubicBezTo>
                <a:cubicBezTo>
                  <a:pt x="878834" y="1126534"/>
                  <a:pt x="870054" y="1119251"/>
                  <a:pt x="865282" y="1109708"/>
                </a:cubicBezTo>
                <a:cubicBezTo>
                  <a:pt x="856729" y="1092603"/>
                  <a:pt x="853219" y="1064640"/>
                  <a:pt x="847527" y="1047565"/>
                </a:cubicBezTo>
                <a:cubicBezTo>
                  <a:pt x="842488" y="1032447"/>
                  <a:pt x="834810" y="1018294"/>
                  <a:pt x="829771" y="1003176"/>
                </a:cubicBezTo>
                <a:cubicBezTo>
                  <a:pt x="825913" y="991601"/>
                  <a:pt x="824400" y="979352"/>
                  <a:pt x="820894" y="967666"/>
                </a:cubicBezTo>
                <a:cubicBezTo>
                  <a:pt x="815516" y="949739"/>
                  <a:pt x="803138" y="914400"/>
                  <a:pt x="803138" y="914400"/>
                </a:cubicBezTo>
                <a:cubicBezTo>
                  <a:pt x="790669" y="839576"/>
                  <a:pt x="789398" y="859659"/>
                  <a:pt x="803138" y="763479"/>
                </a:cubicBezTo>
                <a:cubicBezTo>
                  <a:pt x="804461" y="754215"/>
                  <a:pt x="806170" y="744153"/>
                  <a:pt x="812016" y="736846"/>
                </a:cubicBezTo>
                <a:cubicBezTo>
                  <a:pt x="818681" y="728515"/>
                  <a:pt x="830619" y="726117"/>
                  <a:pt x="838649" y="719091"/>
                </a:cubicBezTo>
                <a:cubicBezTo>
                  <a:pt x="854397" y="705312"/>
                  <a:pt x="868241" y="689498"/>
                  <a:pt x="883037" y="674702"/>
                </a:cubicBezTo>
                <a:cubicBezTo>
                  <a:pt x="888956" y="668783"/>
                  <a:pt x="892853" y="659594"/>
                  <a:pt x="900793" y="656947"/>
                </a:cubicBezTo>
                <a:cubicBezTo>
                  <a:pt x="986537" y="628364"/>
                  <a:pt x="853216" y="674201"/>
                  <a:pt x="962936" y="630314"/>
                </a:cubicBezTo>
                <a:cubicBezTo>
                  <a:pt x="1026421" y="604920"/>
                  <a:pt x="1001152" y="618541"/>
                  <a:pt x="1060591" y="603681"/>
                </a:cubicBezTo>
                <a:cubicBezTo>
                  <a:pt x="1093900" y="595353"/>
                  <a:pt x="1087167" y="592291"/>
                  <a:pt x="1122734" y="577048"/>
                </a:cubicBezTo>
                <a:cubicBezTo>
                  <a:pt x="1140569" y="569404"/>
                  <a:pt x="1166852" y="563799"/>
                  <a:pt x="1184878" y="559293"/>
                </a:cubicBezTo>
                <a:cubicBezTo>
                  <a:pt x="1230851" y="513320"/>
                  <a:pt x="1210345" y="537174"/>
                  <a:pt x="1247022" y="488271"/>
                </a:cubicBezTo>
                <a:cubicBezTo>
                  <a:pt x="1256243" y="460607"/>
                  <a:pt x="1272854" y="413037"/>
                  <a:pt x="1273655" y="390617"/>
                </a:cubicBezTo>
                <a:cubicBezTo>
                  <a:pt x="1275770" y="331396"/>
                  <a:pt x="1269911" y="272099"/>
                  <a:pt x="1264777" y="213064"/>
                </a:cubicBezTo>
                <a:cubicBezTo>
                  <a:pt x="1263966" y="203741"/>
                  <a:pt x="1261514" y="193917"/>
                  <a:pt x="1255899" y="186431"/>
                </a:cubicBezTo>
                <a:cubicBezTo>
                  <a:pt x="1243344" y="169691"/>
                  <a:pt x="1230227" y="151400"/>
                  <a:pt x="1211511" y="142042"/>
                </a:cubicBezTo>
                <a:cubicBezTo>
                  <a:pt x="1187211" y="129892"/>
                  <a:pt x="1170279" y="123262"/>
                  <a:pt x="1149367" y="106532"/>
                </a:cubicBezTo>
                <a:cubicBezTo>
                  <a:pt x="1128337" y="89708"/>
                  <a:pt x="1135816" y="82983"/>
                  <a:pt x="1104979" y="79899"/>
                </a:cubicBezTo>
                <a:cubicBezTo>
                  <a:pt x="1054835" y="74885"/>
                  <a:pt x="1004366" y="73980"/>
                  <a:pt x="954059" y="71021"/>
                </a:cubicBezTo>
                <a:cubicBezTo>
                  <a:pt x="939263" y="73980"/>
                  <a:pt x="924309" y="76239"/>
                  <a:pt x="909670" y="79899"/>
                </a:cubicBezTo>
                <a:cubicBezTo>
                  <a:pt x="900592" y="82169"/>
                  <a:pt x="892338" y="87743"/>
                  <a:pt x="883037" y="88776"/>
                </a:cubicBezTo>
                <a:cubicBezTo>
                  <a:pt x="865390" y="90737"/>
                  <a:pt x="847526" y="88776"/>
                  <a:pt x="829771" y="88776"/>
                </a:cubicBezTo>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reeform 4"/>
          <p:cNvSpPr/>
          <p:nvPr/>
        </p:nvSpPr>
        <p:spPr>
          <a:xfrm>
            <a:off x="1593562" y="4260551"/>
            <a:ext cx="1498046" cy="1171853"/>
          </a:xfrm>
          <a:custGeom>
            <a:avLst/>
            <a:gdLst>
              <a:gd name="connsiteX0" fmla="*/ 574769 w 1498046"/>
              <a:gd name="connsiteY0" fmla="*/ 97655 h 1171853"/>
              <a:gd name="connsiteX1" fmla="*/ 113130 w 1498046"/>
              <a:gd name="connsiteY1" fmla="*/ 97655 h 1171853"/>
              <a:gd name="connsiteX2" fmla="*/ 86497 w 1498046"/>
              <a:gd name="connsiteY2" fmla="*/ 115410 h 1171853"/>
              <a:gd name="connsiteX3" fmla="*/ 59864 w 1498046"/>
              <a:gd name="connsiteY3" fmla="*/ 124288 h 1171853"/>
              <a:gd name="connsiteX4" fmla="*/ 50986 w 1498046"/>
              <a:gd name="connsiteY4" fmla="*/ 150921 h 1171853"/>
              <a:gd name="connsiteX5" fmla="*/ 15475 w 1498046"/>
              <a:gd name="connsiteY5" fmla="*/ 204187 h 1171853"/>
              <a:gd name="connsiteX6" fmla="*/ 24353 w 1498046"/>
              <a:gd name="connsiteY6" fmla="*/ 426129 h 1171853"/>
              <a:gd name="connsiteX7" fmla="*/ 50986 w 1498046"/>
              <a:gd name="connsiteY7" fmla="*/ 452762 h 1171853"/>
              <a:gd name="connsiteX8" fmla="*/ 68741 w 1498046"/>
              <a:gd name="connsiteY8" fmla="*/ 488272 h 1171853"/>
              <a:gd name="connsiteX9" fmla="*/ 86497 w 1498046"/>
              <a:gd name="connsiteY9" fmla="*/ 541538 h 1171853"/>
              <a:gd name="connsiteX10" fmla="*/ 95374 w 1498046"/>
              <a:gd name="connsiteY10" fmla="*/ 568171 h 1171853"/>
              <a:gd name="connsiteX11" fmla="*/ 113130 w 1498046"/>
              <a:gd name="connsiteY11" fmla="*/ 630315 h 1171853"/>
              <a:gd name="connsiteX12" fmla="*/ 122008 w 1498046"/>
              <a:gd name="connsiteY12" fmla="*/ 870012 h 1171853"/>
              <a:gd name="connsiteX13" fmla="*/ 130885 w 1498046"/>
              <a:gd name="connsiteY13" fmla="*/ 1056443 h 1171853"/>
              <a:gd name="connsiteX14" fmla="*/ 148641 w 1498046"/>
              <a:gd name="connsiteY14" fmla="*/ 1083076 h 1171853"/>
              <a:gd name="connsiteX15" fmla="*/ 193029 w 1498046"/>
              <a:gd name="connsiteY15" fmla="*/ 1109709 h 1171853"/>
              <a:gd name="connsiteX16" fmla="*/ 299561 w 1498046"/>
              <a:gd name="connsiteY16" fmla="*/ 1127465 h 1171853"/>
              <a:gd name="connsiteX17" fmla="*/ 335072 w 1498046"/>
              <a:gd name="connsiteY17" fmla="*/ 1136342 h 1171853"/>
              <a:gd name="connsiteX18" fmla="*/ 370582 w 1498046"/>
              <a:gd name="connsiteY18" fmla="*/ 1154098 h 1171853"/>
              <a:gd name="connsiteX19" fmla="*/ 450481 w 1498046"/>
              <a:gd name="connsiteY19" fmla="*/ 1162975 h 1171853"/>
              <a:gd name="connsiteX20" fmla="*/ 512625 w 1498046"/>
              <a:gd name="connsiteY20" fmla="*/ 1171853 h 1171853"/>
              <a:gd name="connsiteX21" fmla="*/ 716811 w 1498046"/>
              <a:gd name="connsiteY21" fmla="*/ 1162975 h 1171853"/>
              <a:gd name="connsiteX22" fmla="*/ 752322 w 1498046"/>
              <a:gd name="connsiteY22" fmla="*/ 1154098 h 1171853"/>
              <a:gd name="connsiteX23" fmla="*/ 805588 w 1498046"/>
              <a:gd name="connsiteY23" fmla="*/ 1091954 h 1171853"/>
              <a:gd name="connsiteX24" fmla="*/ 814466 w 1498046"/>
              <a:gd name="connsiteY24" fmla="*/ 1065321 h 1171853"/>
              <a:gd name="connsiteX25" fmla="*/ 841099 w 1498046"/>
              <a:gd name="connsiteY25" fmla="*/ 1038688 h 1171853"/>
              <a:gd name="connsiteX26" fmla="*/ 849976 w 1498046"/>
              <a:gd name="connsiteY26" fmla="*/ 1012055 h 1171853"/>
              <a:gd name="connsiteX27" fmla="*/ 867732 w 1498046"/>
              <a:gd name="connsiteY27" fmla="*/ 994300 h 1171853"/>
              <a:gd name="connsiteX28" fmla="*/ 903242 w 1498046"/>
              <a:gd name="connsiteY28" fmla="*/ 941033 h 1171853"/>
              <a:gd name="connsiteX29" fmla="*/ 920998 w 1498046"/>
              <a:gd name="connsiteY29" fmla="*/ 914400 h 1171853"/>
              <a:gd name="connsiteX30" fmla="*/ 938753 w 1498046"/>
              <a:gd name="connsiteY30" fmla="*/ 887767 h 1171853"/>
              <a:gd name="connsiteX31" fmla="*/ 965386 w 1498046"/>
              <a:gd name="connsiteY31" fmla="*/ 870012 h 1171853"/>
              <a:gd name="connsiteX32" fmla="*/ 983141 w 1498046"/>
              <a:gd name="connsiteY32" fmla="*/ 834501 h 1171853"/>
              <a:gd name="connsiteX33" fmla="*/ 992019 w 1498046"/>
              <a:gd name="connsiteY33" fmla="*/ 807868 h 1171853"/>
              <a:gd name="connsiteX34" fmla="*/ 1018652 w 1498046"/>
              <a:gd name="connsiteY34" fmla="*/ 772358 h 1171853"/>
              <a:gd name="connsiteX35" fmla="*/ 1036408 w 1498046"/>
              <a:gd name="connsiteY35" fmla="*/ 736847 h 1171853"/>
              <a:gd name="connsiteX36" fmla="*/ 1080796 w 1498046"/>
              <a:gd name="connsiteY36" fmla="*/ 683581 h 1171853"/>
              <a:gd name="connsiteX37" fmla="*/ 1142940 w 1498046"/>
              <a:gd name="connsiteY37" fmla="*/ 621437 h 1171853"/>
              <a:gd name="connsiteX38" fmla="*/ 1196206 w 1498046"/>
              <a:gd name="connsiteY38" fmla="*/ 594804 h 1171853"/>
              <a:gd name="connsiteX39" fmla="*/ 1231716 w 1498046"/>
              <a:gd name="connsiteY39" fmla="*/ 577049 h 1171853"/>
              <a:gd name="connsiteX40" fmla="*/ 1267227 w 1498046"/>
              <a:gd name="connsiteY40" fmla="*/ 568171 h 1171853"/>
              <a:gd name="connsiteX41" fmla="*/ 1293860 w 1498046"/>
              <a:gd name="connsiteY41" fmla="*/ 559294 h 1171853"/>
              <a:gd name="connsiteX42" fmla="*/ 1338248 w 1498046"/>
              <a:gd name="connsiteY42" fmla="*/ 523783 h 1171853"/>
              <a:gd name="connsiteX43" fmla="*/ 1373759 w 1498046"/>
              <a:gd name="connsiteY43" fmla="*/ 488272 h 1171853"/>
              <a:gd name="connsiteX44" fmla="*/ 1427025 w 1498046"/>
              <a:gd name="connsiteY44" fmla="*/ 426129 h 1171853"/>
              <a:gd name="connsiteX45" fmla="*/ 1462536 w 1498046"/>
              <a:gd name="connsiteY45" fmla="*/ 355107 h 1171853"/>
              <a:gd name="connsiteX46" fmla="*/ 1471413 w 1498046"/>
              <a:gd name="connsiteY46" fmla="*/ 301841 h 1171853"/>
              <a:gd name="connsiteX47" fmla="*/ 1489169 w 1498046"/>
              <a:gd name="connsiteY47" fmla="*/ 284086 h 1171853"/>
              <a:gd name="connsiteX48" fmla="*/ 1498046 w 1498046"/>
              <a:gd name="connsiteY48" fmla="*/ 257453 h 1171853"/>
              <a:gd name="connsiteX49" fmla="*/ 1489169 w 1498046"/>
              <a:gd name="connsiteY49" fmla="*/ 106533 h 1171853"/>
              <a:gd name="connsiteX50" fmla="*/ 1480291 w 1498046"/>
              <a:gd name="connsiteY50" fmla="*/ 53266 h 1171853"/>
              <a:gd name="connsiteX51" fmla="*/ 1400392 w 1498046"/>
              <a:gd name="connsiteY51" fmla="*/ 17756 h 1171853"/>
              <a:gd name="connsiteX52" fmla="*/ 1373759 w 1498046"/>
              <a:gd name="connsiteY52" fmla="*/ 8878 h 1171853"/>
              <a:gd name="connsiteX53" fmla="*/ 1347126 w 1498046"/>
              <a:gd name="connsiteY53" fmla="*/ 0 h 1171853"/>
              <a:gd name="connsiteX54" fmla="*/ 1134062 w 1498046"/>
              <a:gd name="connsiteY54" fmla="*/ 8878 h 1171853"/>
              <a:gd name="connsiteX55" fmla="*/ 1080796 w 1498046"/>
              <a:gd name="connsiteY55" fmla="*/ 26633 h 1171853"/>
              <a:gd name="connsiteX56" fmla="*/ 1027530 w 1498046"/>
              <a:gd name="connsiteY56" fmla="*/ 62144 h 1171853"/>
              <a:gd name="connsiteX57" fmla="*/ 1009774 w 1498046"/>
              <a:gd name="connsiteY57" fmla="*/ 79900 h 1171853"/>
              <a:gd name="connsiteX58" fmla="*/ 956508 w 1498046"/>
              <a:gd name="connsiteY58" fmla="*/ 115410 h 1171853"/>
              <a:gd name="connsiteX59" fmla="*/ 929875 w 1498046"/>
              <a:gd name="connsiteY59" fmla="*/ 133166 h 1171853"/>
              <a:gd name="connsiteX60" fmla="*/ 876609 w 1498046"/>
              <a:gd name="connsiteY60" fmla="*/ 150921 h 1171853"/>
              <a:gd name="connsiteX61" fmla="*/ 849976 w 1498046"/>
              <a:gd name="connsiteY61" fmla="*/ 159799 h 1171853"/>
              <a:gd name="connsiteX62" fmla="*/ 743444 w 1498046"/>
              <a:gd name="connsiteY62" fmla="*/ 150921 h 1171853"/>
              <a:gd name="connsiteX63" fmla="*/ 716811 w 1498046"/>
              <a:gd name="connsiteY63" fmla="*/ 133166 h 1171853"/>
              <a:gd name="connsiteX64" fmla="*/ 690178 w 1498046"/>
              <a:gd name="connsiteY64" fmla="*/ 124288 h 1171853"/>
              <a:gd name="connsiteX65" fmla="*/ 663545 w 1498046"/>
              <a:gd name="connsiteY65" fmla="*/ 106533 h 1171853"/>
              <a:gd name="connsiteX66" fmla="*/ 574769 w 1498046"/>
              <a:gd name="connsiteY66" fmla="*/ 97655 h 117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498046" h="1171853">
                <a:moveTo>
                  <a:pt x="574769" y="97655"/>
                </a:moveTo>
                <a:cubicBezTo>
                  <a:pt x="483033" y="96175"/>
                  <a:pt x="249908" y="79814"/>
                  <a:pt x="113130" y="97655"/>
                </a:cubicBezTo>
                <a:cubicBezTo>
                  <a:pt x="102550" y="99035"/>
                  <a:pt x="96040" y="110638"/>
                  <a:pt x="86497" y="115410"/>
                </a:cubicBezTo>
                <a:cubicBezTo>
                  <a:pt x="78127" y="119595"/>
                  <a:pt x="68742" y="121329"/>
                  <a:pt x="59864" y="124288"/>
                </a:cubicBezTo>
                <a:cubicBezTo>
                  <a:pt x="56905" y="133166"/>
                  <a:pt x="55531" y="142741"/>
                  <a:pt x="50986" y="150921"/>
                </a:cubicBezTo>
                <a:cubicBezTo>
                  <a:pt x="40623" y="169575"/>
                  <a:pt x="15475" y="204187"/>
                  <a:pt x="15475" y="204187"/>
                </a:cubicBezTo>
                <a:cubicBezTo>
                  <a:pt x="-6147" y="290682"/>
                  <a:pt x="-6808" y="276554"/>
                  <a:pt x="24353" y="426129"/>
                </a:cubicBezTo>
                <a:cubicBezTo>
                  <a:pt x="26914" y="438420"/>
                  <a:pt x="43689" y="442546"/>
                  <a:pt x="50986" y="452762"/>
                </a:cubicBezTo>
                <a:cubicBezTo>
                  <a:pt x="58678" y="463531"/>
                  <a:pt x="63826" y="475985"/>
                  <a:pt x="68741" y="488272"/>
                </a:cubicBezTo>
                <a:cubicBezTo>
                  <a:pt x="75692" y="505649"/>
                  <a:pt x="80579" y="523783"/>
                  <a:pt x="86497" y="541538"/>
                </a:cubicBezTo>
                <a:cubicBezTo>
                  <a:pt x="89456" y="550416"/>
                  <a:pt x="93104" y="559093"/>
                  <a:pt x="95374" y="568171"/>
                </a:cubicBezTo>
                <a:cubicBezTo>
                  <a:pt x="106522" y="612760"/>
                  <a:pt x="100393" y="592107"/>
                  <a:pt x="113130" y="630315"/>
                </a:cubicBezTo>
                <a:cubicBezTo>
                  <a:pt x="116089" y="710214"/>
                  <a:pt x="118680" y="790128"/>
                  <a:pt x="122008" y="870012"/>
                </a:cubicBezTo>
                <a:cubicBezTo>
                  <a:pt x="124598" y="932172"/>
                  <a:pt x="123168" y="994709"/>
                  <a:pt x="130885" y="1056443"/>
                </a:cubicBezTo>
                <a:cubicBezTo>
                  <a:pt x="132208" y="1067030"/>
                  <a:pt x="141976" y="1074744"/>
                  <a:pt x="148641" y="1083076"/>
                </a:cubicBezTo>
                <a:cubicBezTo>
                  <a:pt x="165169" y="1103736"/>
                  <a:pt x="167225" y="1102337"/>
                  <a:pt x="193029" y="1109709"/>
                </a:cubicBezTo>
                <a:cubicBezTo>
                  <a:pt x="248972" y="1125692"/>
                  <a:pt x="221739" y="1114495"/>
                  <a:pt x="299561" y="1127465"/>
                </a:cubicBezTo>
                <a:cubicBezTo>
                  <a:pt x="311596" y="1129471"/>
                  <a:pt x="323235" y="1133383"/>
                  <a:pt x="335072" y="1136342"/>
                </a:cubicBezTo>
                <a:cubicBezTo>
                  <a:pt x="346909" y="1142261"/>
                  <a:pt x="357687" y="1151122"/>
                  <a:pt x="370582" y="1154098"/>
                </a:cubicBezTo>
                <a:cubicBezTo>
                  <a:pt x="396693" y="1160124"/>
                  <a:pt x="423891" y="1159651"/>
                  <a:pt x="450481" y="1162975"/>
                </a:cubicBezTo>
                <a:cubicBezTo>
                  <a:pt x="471244" y="1165570"/>
                  <a:pt x="491910" y="1168894"/>
                  <a:pt x="512625" y="1171853"/>
                </a:cubicBezTo>
                <a:cubicBezTo>
                  <a:pt x="580687" y="1168894"/>
                  <a:pt x="648871" y="1168008"/>
                  <a:pt x="716811" y="1162975"/>
                </a:cubicBezTo>
                <a:cubicBezTo>
                  <a:pt x="728979" y="1162074"/>
                  <a:pt x="741975" y="1160565"/>
                  <a:pt x="752322" y="1154098"/>
                </a:cubicBezTo>
                <a:cubicBezTo>
                  <a:pt x="768208" y="1144169"/>
                  <a:pt x="795864" y="1111402"/>
                  <a:pt x="805588" y="1091954"/>
                </a:cubicBezTo>
                <a:cubicBezTo>
                  <a:pt x="809773" y="1083584"/>
                  <a:pt x="809275" y="1073107"/>
                  <a:pt x="814466" y="1065321"/>
                </a:cubicBezTo>
                <a:cubicBezTo>
                  <a:pt x="821430" y="1054875"/>
                  <a:pt x="832221" y="1047566"/>
                  <a:pt x="841099" y="1038688"/>
                </a:cubicBezTo>
                <a:cubicBezTo>
                  <a:pt x="844058" y="1029810"/>
                  <a:pt x="845161" y="1020079"/>
                  <a:pt x="849976" y="1012055"/>
                </a:cubicBezTo>
                <a:cubicBezTo>
                  <a:pt x="854282" y="1004878"/>
                  <a:pt x="862710" y="1000996"/>
                  <a:pt x="867732" y="994300"/>
                </a:cubicBezTo>
                <a:cubicBezTo>
                  <a:pt x="880536" y="977228"/>
                  <a:pt x="891405" y="958789"/>
                  <a:pt x="903242" y="941033"/>
                </a:cubicBezTo>
                <a:lnTo>
                  <a:pt x="920998" y="914400"/>
                </a:lnTo>
                <a:cubicBezTo>
                  <a:pt x="926916" y="905522"/>
                  <a:pt x="929875" y="893685"/>
                  <a:pt x="938753" y="887767"/>
                </a:cubicBezTo>
                <a:lnTo>
                  <a:pt x="965386" y="870012"/>
                </a:lnTo>
                <a:cubicBezTo>
                  <a:pt x="971304" y="858175"/>
                  <a:pt x="977928" y="846665"/>
                  <a:pt x="983141" y="834501"/>
                </a:cubicBezTo>
                <a:cubicBezTo>
                  <a:pt x="986827" y="825900"/>
                  <a:pt x="987376" y="815993"/>
                  <a:pt x="992019" y="807868"/>
                </a:cubicBezTo>
                <a:cubicBezTo>
                  <a:pt x="999360" y="795022"/>
                  <a:pt x="1010810" y="784905"/>
                  <a:pt x="1018652" y="772358"/>
                </a:cubicBezTo>
                <a:cubicBezTo>
                  <a:pt x="1025666" y="761135"/>
                  <a:pt x="1029842" y="748338"/>
                  <a:pt x="1036408" y="736847"/>
                </a:cubicBezTo>
                <a:cubicBezTo>
                  <a:pt x="1052888" y="708006"/>
                  <a:pt x="1056313" y="708064"/>
                  <a:pt x="1080796" y="683581"/>
                </a:cubicBezTo>
                <a:cubicBezTo>
                  <a:pt x="1096422" y="636704"/>
                  <a:pt x="1081888" y="662138"/>
                  <a:pt x="1142940" y="621437"/>
                </a:cubicBezTo>
                <a:cubicBezTo>
                  <a:pt x="1194119" y="587318"/>
                  <a:pt x="1144752" y="616856"/>
                  <a:pt x="1196206" y="594804"/>
                </a:cubicBezTo>
                <a:cubicBezTo>
                  <a:pt x="1208370" y="589591"/>
                  <a:pt x="1219325" y="581696"/>
                  <a:pt x="1231716" y="577049"/>
                </a:cubicBezTo>
                <a:cubicBezTo>
                  <a:pt x="1243140" y="572765"/>
                  <a:pt x="1255495" y="571523"/>
                  <a:pt x="1267227" y="568171"/>
                </a:cubicBezTo>
                <a:cubicBezTo>
                  <a:pt x="1276225" y="565600"/>
                  <a:pt x="1284982" y="562253"/>
                  <a:pt x="1293860" y="559294"/>
                </a:cubicBezTo>
                <a:cubicBezTo>
                  <a:pt x="1354288" y="498863"/>
                  <a:pt x="1259871" y="590963"/>
                  <a:pt x="1338248" y="523783"/>
                </a:cubicBezTo>
                <a:cubicBezTo>
                  <a:pt x="1350958" y="512889"/>
                  <a:pt x="1361922" y="500109"/>
                  <a:pt x="1373759" y="488272"/>
                </a:cubicBezTo>
                <a:cubicBezTo>
                  <a:pt x="1395391" y="466640"/>
                  <a:pt x="1411082" y="453460"/>
                  <a:pt x="1427025" y="426129"/>
                </a:cubicBezTo>
                <a:cubicBezTo>
                  <a:pt x="1440362" y="403266"/>
                  <a:pt x="1462536" y="355107"/>
                  <a:pt x="1462536" y="355107"/>
                </a:cubicBezTo>
                <a:cubicBezTo>
                  <a:pt x="1465495" y="337352"/>
                  <a:pt x="1465093" y="318695"/>
                  <a:pt x="1471413" y="301841"/>
                </a:cubicBezTo>
                <a:cubicBezTo>
                  <a:pt x="1474352" y="294004"/>
                  <a:pt x="1484863" y="291263"/>
                  <a:pt x="1489169" y="284086"/>
                </a:cubicBezTo>
                <a:cubicBezTo>
                  <a:pt x="1493984" y="276062"/>
                  <a:pt x="1495087" y="266331"/>
                  <a:pt x="1498046" y="257453"/>
                </a:cubicBezTo>
                <a:cubicBezTo>
                  <a:pt x="1495087" y="207146"/>
                  <a:pt x="1493534" y="156737"/>
                  <a:pt x="1489169" y="106533"/>
                </a:cubicBezTo>
                <a:cubicBezTo>
                  <a:pt x="1487610" y="88600"/>
                  <a:pt x="1488341" y="69366"/>
                  <a:pt x="1480291" y="53266"/>
                </a:cubicBezTo>
                <a:cubicBezTo>
                  <a:pt x="1471850" y="36384"/>
                  <a:pt x="1404553" y="19143"/>
                  <a:pt x="1400392" y="17756"/>
                </a:cubicBezTo>
                <a:lnTo>
                  <a:pt x="1373759" y="8878"/>
                </a:lnTo>
                <a:lnTo>
                  <a:pt x="1347126" y="0"/>
                </a:lnTo>
                <a:cubicBezTo>
                  <a:pt x="1276105" y="2959"/>
                  <a:pt x="1204792" y="1805"/>
                  <a:pt x="1134062" y="8878"/>
                </a:cubicBezTo>
                <a:cubicBezTo>
                  <a:pt x="1115439" y="10740"/>
                  <a:pt x="1080796" y="26633"/>
                  <a:pt x="1080796" y="26633"/>
                </a:cubicBezTo>
                <a:cubicBezTo>
                  <a:pt x="1063041" y="38470"/>
                  <a:pt x="1042619" y="47055"/>
                  <a:pt x="1027530" y="62144"/>
                </a:cubicBezTo>
                <a:cubicBezTo>
                  <a:pt x="1021611" y="68063"/>
                  <a:pt x="1016470" y="74878"/>
                  <a:pt x="1009774" y="79900"/>
                </a:cubicBezTo>
                <a:cubicBezTo>
                  <a:pt x="992703" y="92703"/>
                  <a:pt x="974263" y="103573"/>
                  <a:pt x="956508" y="115410"/>
                </a:cubicBezTo>
                <a:cubicBezTo>
                  <a:pt x="947630" y="121329"/>
                  <a:pt x="939997" y="129792"/>
                  <a:pt x="929875" y="133166"/>
                </a:cubicBezTo>
                <a:lnTo>
                  <a:pt x="876609" y="150921"/>
                </a:lnTo>
                <a:lnTo>
                  <a:pt x="849976" y="159799"/>
                </a:lnTo>
                <a:cubicBezTo>
                  <a:pt x="814465" y="156840"/>
                  <a:pt x="778386" y="157909"/>
                  <a:pt x="743444" y="150921"/>
                </a:cubicBezTo>
                <a:cubicBezTo>
                  <a:pt x="732982" y="148829"/>
                  <a:pt x="726354" y="137938"/>
                  <a:pt x="716811" y="133166"/>
                </a:cubicBezTo>
                <a:cubicBezTo>
                  <a:pt x="708441" y="128981"/>
                  <a:pt x="698548" y="128473"/>
                  <a:pt x="690178" y="124288"/>
                </a:cubicBezTo>
                <a:cubicBezTo>
                  <a:pt x="680635" y="119516"/>
                  <a:pt x="673839" y="109340"/>
                  <a:pt x="663545" y="106533"/>
                </a:cubicBezTo>
                <a:cubicBezTo>
                  <a:pt x="626955" y="96554"/>
                  <a:pt x="666505" y="99135"/>
                  <a:pt x="574769" y="97655"/>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3863966" y="4154019"/>
            <a:ext cx="1182474" cy="1908699"/>
          </a:xfrm>
          <a:custGeom>
            <a:avLst/>
            <a:gdLst>
              <a:gd name="connsiteX0" fmla="*/ 488271 w 1182474"/>
              <a:gd name="connsiteY0" fmla="*/ 204187 h 1908699"/>
              <a:gd name="connsiteX1" fmla="*/ 523782 w 1182474"/>
              <a:gd name="connsiteY1" fmla="*/ 301841 h 1908699"/>
              <a:gd name="connsiteX2" fmla="*/ 532660 w 1182474"/>
              <a:gd name="connsiteY2" fmla="*/ 328474 h 1908699"/>
              <a:gd name="connsiteX3" fmla="*/ 550415 w 1182474"/>
              <a:gd name="connsiteY3" fmla="*/ 390618 h 1908699"/>
              <a:gd name="connsiteX4" fmla="*/ 594804 w 1182474"/>
              <a:gd name="connsiteY4" fmla="*/ 435006 h 1908699"/>
              <a:gd name="connsiteX5" fmla="*/ 612559 w 1182474"/>
              <a:gd name="connsiteY5" fmla="*/ 452762 h 1908699"/>
              <a:gd name="connsiteX6" fmla="*/ 648070 w 1182474"/>
              <a:gd name="connsiteY6" fmla="*/ 497150 h 1908699"/>
              <a:gd name="connsiteX7" fmla="*/ 665825 w 1182474"/>
              <a:gd name="connsiteY7" fmla="*/ 532661 h 1908699"/>
              <a:gd name="connsiteX8" fmla="*/ 719091 w 1182474"/>
              <a:gd name="connsiteY8" fmla="*/ 577049 h 1908699"/>
              <a:gd name="connsiteX9" fmla="*/ 763479 w 1182474"/>
              <a:gd name="connsiteY9" fmla="*/ 612560 h 1908699"/>
              <a:gd name="connsiteX10" fmla="*/ 781235 w 1182474"/>
              <a:gd name="connsiteY10" fmla="*/ 630315 h 1908699"/>
              <a:gd name="connsiteX11" fmla="*/ 807868 w 1182474"/>
              <a:gd name="connsiteY11" fmla="*/ 648070 h 1908699"/>
              <a:gd name="connsiteX12" fmla="*/ 825623 w 1182474"/>
              <a:gd name="connsiteY12" fmla="*/ 665826 h 1908699"/>
              <a:gd name="connsiteX13" fmla="*/ 878889 w 1182474"/>
              <a:gd name="connsiteY13" fmla="*/ 692459 h 1908699"/>
              <a:gd name="connsiteX14" fmla="*/ 932155 w 1182474"/>
              <a:gd name="connsiteY14" fmla="*/ 736847 h 1908699"/>
              <a:gd name="connsiteX15" fmla="*/ 958788 w 1182474"/>
              <a:gd name="connsiteY15" fmla="*/ 745725 h 1908699"/>
              <a:gd name="connsiteX16" fmla="*/ 985421 w 1182474"/>
              <a:gd name="connsiteY16" fmla="*/ 763480 h 1908699"/>
              <a:gd name="connsiteX17" fmla="*/ 1012054 w 1182474"/>
              <a:gd name="connsiteY17" fmla="*/ 772358 h 1908699"/>
              <a:gd name="connsiteX18" fmla="*/ 1065320 w 1182474"/>
              <a:gd name="connsiteY18" fmla="*/ 807868 h 1908699"/>
              <a:gd name="connsiteX19" fmla="*/ 1100831 w 1182474"/>
              <a:gd name="connsiteY19" fmla="*/ 825624 h 1908699"/>
              <a:gd name="connsiteX20" fmla="*/ 1136341 w 1182474"/>
              <a:gd name="connsiteY20" fmla="*/ 878890 h 1908699"/>
              <a:gd name="connsiteX21" fmla="*/ 1171852 w 1182474"/>
              <a:gd name="connsiteY21" fmla="*/ 923278 h 1908699"/>
              <a:gd name="connsiteX22" fmla="*/ 1171852 w 1182474"/>
              <a:gd name="connsiteY22" fmla="*/ 1216241 h 1908699"/>
              <a:gd name="connsiteX23" fmla="*/ 1162974 w 1182474"/>
              <a:gd name="connsiteY23" fmla="*/ 1242874 h 1908699"/>
              <a:gd name="connsiteX24" fmla="*/ 1136341 w 1182474"/>
              <a:gd name="connsiteY24" fmla="*/ 1331651 h 1908699"/>
              <a:gd name="connsiteX25" fmla="*/ 1127464 w 1182474"/>
              <a:gd name="connsiteY25" fmla="*/ 1367162 h 1908699"/>
              <a:gd name="connsiteX26" fmla="*/ 1091953 w 1182474"/>
              <a:gd name="connsiteY26" fmla="*/ 1447061 h 1908699"/>
              <a:gd name="connsiteX27" fmla="*/ 1083075 w 1182474"/>
              <a:gd name="connsiteY27" fmla="*/ 1518082 h 1908699"/>
              <a:gd name="connsiteX28" fmla="*/ 1065320 w 1182474"/>
              <a:gd name="connsiteY28" fmla="*/ 1686758 h 1908699"/>
              <a:gd name="connsiteX29" fmla="*/ 1047565 w 1182474"/>
              <a:gd name="connsiteY29" fmla="*/ 1740024 h 1908699"/>
              <a:gd name="connsiteX30" fmla="*/ 1020932 w 1182474"/>
              <a:gd name="connsiteY30" fmla="*/ 1793290 h 1908699"/>
              <a:gd name="connsiteX31" fmla="*/ 1003176 w 1182474"/>
              <a:gd name="connsiteY31" fmla="*/ 1811045 h 1908699"/>
              <a:gd name="connsiteX32" fmla="*/ 985421 w 1182474"/>
              <a:gd name="connsiteY32" fmla="*/ 1837678 h 1908699"/>
              <a:gd name="connsiteX33" fmla="*/ 932155 w 1182474"/>
              <a:gd name="connsiteY33" fmla="*/ 1873189 h 1908699"/>
              <a:gd name="connsiteX34" fmla="*/ 905522 w 1182474"/>
              <a:gd name="connsiteY34" fmla="*/ 1890944 h 1908699"/>
              <a:gd name="connsiteX35" fmla="*/ 852256 w 1182474"/>
              <a:gd name="connsiteY35" fmla="*/ 1908699 h 1908699"/>
              <a:gd name="connsiteX36" fmla="*/ 630314 w 1182474"/>
              <a:gd name="connsiteY36" fmla="*/ 1899822 h 1908699"/>
              <a:gd name="connsiteX37" fmla="*/ 568170 w 1182474"/>
              <a:gd name="connsiteY37" fmla="*/ 1882066 h 1908699"/>
              <a:gd name="connsiteX38" fmla="*/ 514904 w 1182474"/>
              <a:gd name="connsiteY38" fmla="*/ 1837678 h 1908699"/>
              <a:gd name="connsiteX39" fmla="*/ 479394 w 1182474"/>
              <a:gd name="connsiteY39" fmla="*/ 1819923 h 1908699"/>
              <a:gd name="connsiteX40" fmla="*/ 435005 w 1182474"/>
              <a:gd name="connsiteY40" fmla="*/ 1775534 h 1908699"/>
              <a:gd name="connsiteX41" fmla="*/ 408372 w 1182474"/>
              <a:gd name="connsiteY41" fmla="*/ 1757779 h 1908699"/>
              <a:gd name="connsiteX42" fmla="*/ 390617 w 1182474"/>
              <a:gd name="connsiteY42" fmla="*/ 1731146 h 1908699"/>
              <a:gd name="connsiteX43" fmla="*/ 346229 w 1182474"/>
              <a:gd name="connsiteY43" fmla="*/ 1669002 h 1908699"/>
              <a:gd name="connsiteX44" fmla="*/ 337351 w 1182474"/>
              <a:gd name="connsiteY44" fmla="*/ 1633492 h 1908699"/>
              <a:gd name="connsiteX45" fmla="*/ 328473 w 1182474"/>
              <a:gd name="connsiteY45" fmla="*/ 1606859 h 1908699"/>
              <a:gd name="connsiteX46" fmla="*/ 337351 w 1182474"/>
              <a:gd name="connsiteY46" fmla="*/ 1438183 h 1908699"/>
              <a:gd name="connsiteX47" fmla="*/ 346229 w 1182474"/>
              <a:gd name="connsiteY47" fmla="*/ 1411550 h 1908699"/>
              <a:gd name="connsiteX48" fmla="*/ 363984 w 1182474"/>
              <a:gd name="connsiteY48" fmla="*/ 1384917 h 1908699"/>
              <a:gd name="connsiteX49" fmla="*/ 372862 w 1182474"/>
              <a:gd name="connsiteY49" fmla="*/ 1349406 h 1908699"/>
              <a:gd name="connsiteX50" fmla="*/ 390617 w 1182474"/>
              <a:gd name="connsiteY50" fmla="*/ 1322773 h 1908699"/>
              <a:gd name="connsiteX51" fmla="*/ 399495 w 1182474"/>
              <a:gd name="connsiteY51" fmla="*/ 1278385 h 1908699"/>
              <a:gd name="connsiteX52" fmla="*/ 426128 w 1182474"/>
              <a:gd name="connsiteY52" fmla="*/ 1189608 h 1908699"/>
              <a:gd name="connsiteX53" fmla="*/ 435005 w 1182474"/>
              <a:gd name="connsiteY53" fmla="*/ 1136342 h 1908699"/>
              <a:gd name="connsiteX54" fmla="*/ 443883 w 1182474"/>
              <a:gd name="connsiteY54" fmla="*/ 1091954 h 1908699"/>
              <a:gd name="connsiteX55" fmla="*/ 435005 w 1182474"/>
              <a:gd name="connsiteY55" fmla="*/ 1003177 h 1908699"/>
              <a:gd name="connsiteX56" fmla="*/ 408372 w 1182474"/>
              <a:gd name="connsiteY56" fmla="*/ 914400 h 1908699"/>
              <a:gd name="connsiteX57" fmla="*/ 399495 w 1182474"/>
              <a:gd name="connsiteY57" fmla="*/ 887767 h 1908699"/>
              <a:gd name="connsiteX58" fmla="*/ 372862 w 1182474"/>
              <a:gd name="connsiteY58" fmla="*/ 825624 h 1908699"/>
              <a:gd name="connsiteX59" fmla="*/ 355106 w 1182474"/>
              <a:gd name="connsiteY59" fmla="*/ 807868 h 1908699"/>
              <a:gd name="connsiteX60" fmla="*/ 346229 w 1182474"/>
              <a:gd name="connsiteY60" fmla="*/ 781235 h 1908699"/>
              <a:gd name="connsiteX61" fmla="*/ 310718 w 1182474"/>
              <a:gd name="connsiteY61" fmla="*/ 727969 h 1908699"/>
              <a:gd name="connsiteX62" fmla="*/ 301840 w 1182474"/>
              <a:gd name="connsiteY62" fmla="*/ 701336 h 1908699"/>
              <a:gd name="connsiteX63" fmla="*/ 257452 w 1182474"/>
              <a:gd name="connsiteY63" fmla="*/ 639193 h 1908699"/>
              <a:gd name="connsiteX64" fmla="*/ 195308 w 1182474"/>
              <a:gd name="connsiteY64" fmla="*/ 550416 h 1908699"/>
              <a:gd name="connsiteX65" fmla="*/ 186431 w 1182474"/>
              <a:gd name="connsiteY65" fmla="*/ 523783 h 1908699"/>
              <a:gd name="connsiteX66" fmla="*/ 168675 w 1182474"/>
              <a:gd name="connsiteY66" fmla="*/ 506028 h 1908699"/>
              <a:gd name="connsiteX67" fmla="*/ 150920 w 1182474"/>
              <a:gd name="connsiteY67" fmla="*/ 479395 h 1908699"/>
              <a:gd name="connsiteX68" fmla="*/ 115409 w 1182474"/>
              <a:gd name="connsiteY68" fmla="*/ 435006 h 1908699"/>
              <a:gd name="connsiteX69" fmla="*/ 106532 w 1182474"/>
              <a:gd name="connsiteY69" fmla="*/ 408373 h 1908699"/>
              <a:gd name="connsiteX70" fmla="*/ 88776 w 1182474"/>
              <a:gd name="connsiteY70" fmla="*/ 390618 h 1908699"/>
              <a:gd name="connsiteX71" fmla="*/ 71021 w 1182474"/>
              <a:gd name="connsiteY71" fmla="*/ 363985 h 1908699"/>
              <a:gd name="connsiteX72" fmla="*/ 26633 w 1182474"/>
              <a:gd name="connsiteY72" fmla="*/ 310719 h 1908699"/>
              <a:gd name="connsiteX73" fmla="*/ 17755 w 1182474"/>
              <a:gd name="connsiteY73" fmla="*/ 275208 h 1908699"/>
              <a:gd name="connsiteX74" fmla="*/ 8877 w 1182474"/>
              <a:gd name="connsiteY74" fmla="*/ 221942 h 1908699"/>
              <a:gd name="connsiteX75" fmla="*/ 0 w 1182474"/>
              <a:gd name="connsiteY75" fmla="*/ 195309 h 1908699"/>
              <a:gd name="connsiteX76" fmla="*/ 8877 w 1182474"/>
              <a:gd name="connsiteY76" fmla="*/ 124288 h 1908699"/>
              <a:gd name="connsiteX77" fmla="*/ 26633 w 1182474"/>
              <a:gd name="connsiteY77" fmla="*/ 88777 h 1908699"/>
              <a:gd name="connsiteX78" fmla="*/ 97654 w 1182474"/>
              <a:gd name="connsiteY78" fmla="*/ 8878 h 1908699"/>
              <a:gd name="connsiteX79" fmla="*/ 124287 w 1182474"/>
              <a:gd name="connsiteY79" fmla="*/ 0 h 1908699"/>
              <a:gd name="connsiteX80" fmla="*/ 275207 w 1182474"/>
              <a:gd name="connsiteY80" fmla="*/ 8878 h 1908699"/>
              <a:gd name="connsiteX81" fmla="*/ 328473 w 1182474"/>
              <a:gd name="connsiteY81" fmla="*/ 44389 h 1908699"/>
              <a:gd name="connsiteX82" fmla="*/ 355106 w 1182474"/>
              <a:gd name="connsiteY82" fmla="*/ 62144 h 1908699"/>
              <a:gd name="connsiteX83" fmla="*/ 390617 w 1182474"/>
              <a:gd name="connsiteY83" fmla="*/ 97655 h 1908699"/>
              <a:gd name="connsiteX84" fmla="*/ 461638 w 1182474"/>
              <a:gd name="connsiteY84" fmla="*/ 142043 h 1908699"/>
              <a:gd name="connsiteX85" fmla="*/ 506027 w 1182474"/>
              <a:gd name="connsiteY85" fmla="*/ 177554 h 1908699"/>
              <a:gd name="connsiteX86" fmla="*/ 488271 w 1182474"/>
              <a:gd name="connsiteY86" fmla="*/ 204187 h 19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182474" h="1908699">
                <a:moveTo>
                  <a:pt x="488271" y="204187"/>
                </a:moveTo>
                <a:cubicBezTo>
                  <a:pt x="491230" y="224901"/>
                  <a:pt x="500985" y="233450"/>
                  <a:pt x="523782" y="301841"/>
                </a:cubicBezTo>
                <a:cubicBezTo>
                  <a:pt x="526741" y="310719"/>
                  <a:pt x="530391" y="319395"/>
                  <a:pt x="532660" y="328474"/>
                </a:cubicBezTo>
                <a:cubicBezTo>
                  <a:pt x="533429" y="331552"/>
                  <a:pt x="545637" y="384248"/>
                  <a:pt x="550415" y="390618"/>
                </a:cubicBezTo>
                <a:cubicBezTo>
                  <a:pt x="562970" y="407358"/>
                  <a:pt x="580008" y="420210"/>
                  <a:pt x="594804" y="435006"/>
                </a:cubicBezTo>
                <a:cubicBezTo>
                  <a:pt x="600723" y="440925"/>
                  <a:pt x="607916" y="445798"/>
                  <a:pt x="612559" y="452762"/>
                </a:cubicBezTo>
                <a:cubicBezTo>
                  <a:pt x="634957" y="486359"/>
                  <a:pt x="622769" y="471851"/>
                  <a:pt x="648070" y="497150"/>
                </a:cubicBezTo>
                <a:cubicBezTo>
                  <a:pt x="653988" y="508987"/>
                  <a:pt x="658133" y="521892"/>
                  <a:pt x="665825" y="532661"/>
                </a:cubicBezTo>
                <a:cubicBezTo>
                  <a:pt x="681360" y="554411"/>
                  <a:pt x="697854" y="562892"/>
                  <a:pt x="719091" y="577049"/>
                </a:cubicBezTo>
                <a:cubicBezTo>
                  <a:pt x="754452" y="630092"/>
                  <a:pt x="715835" y="583974"/>
                  <a:pt x="763479" y="612560"/>
                </a:cubicBezTo>
                <a:cubicBezTo>
                  <a:pt x="770656" y="616866"/>
                  <a:pt x="774699" y="625086"/>
                  <a:pt x="781235" y="630315"/>
                </a:cubicBezTo>
                <a:cubicBezTo>
                  <a:pt x="789567" y="636980"/>
                  <a:pt x="799537" y="641405"/>
                  <a:pt x="807868" y="648070"/>
                </a:cubicBezTo>
                <a:cubicBezTo>
                  <a:pt x="814404" y="653299"/>
                  <a:pt x="819087" y="660597"/>
                  <a:pt x="825623" y="665826"/>
                </a:cubicBezTo>
                <a:cubicBezTo>
                  <a:pt x="850206" y="685493"/>
                  <a:pt x="850761" y="683083"/>
                  <a:pt x="878889" y="692459"/>
                </a:cubicBezTo>
                <a:cubicBezTo>
                  <a:pt x="898524" y="712094"/>
                  <a:pt x="907434" y="724487"/>
                  <a:pt x="932155" y="736847"/>
                </a:cubicBezTo>
                <a:cubicBezTo>
                  <a:pt x="940525" y="741032"/>
                  <a:pt x="950418" y="741540"/>
                  <a:pt x="958788" y="745725"/>
                </a:cubicBezTo>
                <a:cubicBezTo>
                  <a:pt x="968331" y="750497"/>
                  <a:pt x="975878" y="758708"/>
                  <a:pt x="985421" y="763480"/>
                </a:cubicBezTo>
                <a:cubicBezTo>
                  <a:pt x="993791" y="767665"/>
                  <a:pt x="1003874" y="767813"/>
                  <a:pt x="1012054" y="772358"/>
                </a:cubicBezTo>
                <a:cubicBezTo>
                  <a:pt x="1030708" y="782721"/>
                  <a:pt x="1046234" y="798325"/>
                  <a:pt x="1065320" y="807868"/>
                </a:cubicBezTo>
                <a:lnTo>
                  <a:pt x="1100831" y="825624"/>
                </a:lnTo>
                <a:cubicBezTo>
                  <a:pt x="1112668" y="843379"/>
                  <a:pt x="1121252" y="863801"/>
                  <a:pt x="1136341" y="878890"/>
                </a:cubicBezTo>
                <a:cubicBezTo>
                  <a:pt x="1161642" y="904189"/>
                  <a:pt x="1149454" y="889681"/>
                  <a:pt x="1171852" y="923278"/>
                </a:cubicBezTo>
                <a:cubicBezTo>
                  <a:pt x="1185579" y="1060541"/>
                  <a:pt x="1186444" y="1026558"/>
                  <a:pt x="1171852" y="1216241"/>
                </a:cubicBezTo>
                <a:cubicBezTo>
                  <a:pt x="1171134" y="1225571"/>
                  <a:pt x="1165933" y="1233996"/>
                  <a:pt x="1162974" y="1242874"/>
                </a:cubicBezTo>
                <a:cubicBezTo>
                  <a:pt x="1142305" y="1387566"/>
                  <a:pt x="1170948" y="1250902"/>
                  <a:pt x="1136341" y="1331651"/>
                </a:cubicBezTo>
                <a:cubicBezTo>
                  <a:pt x="1131535" y="1342866"/>
                  <a:pt x="1130970" y="1355475"/>
                  <a:pt x="1127464" y="1367162"/>
                </a:cubicBezTo>
                <a:cubicBezTo>
                  <a:pt x="1110177" y="1424785"/>
                  <a:pt x="1117899" y="1408142"/>
                  <a:pt x="1091953" y="1447061"/>
                </a:cubicBezTo>
                <a:cubicBezTo>
                  <a:pt x="1088994" y="1470735"/>
                  <a:pt x="1085710" y="1494370"/>
                  <a:pt x="1083075" y="1518082"/>
                </a:cubicBezTo>
                <a:cubicBezTo>
                  <a:pt x="1076832" y="1574272"/>
                  <a:pt x="1074252" y="1630932"/>
                  <a:pt x="1065320" y="1686758"/>
                </a:cubicBezTo>
                <a:cubicBezTo>
                  <a:pt x="1062363" y="1705239"/>
                  <a:pt x="1053483" y="1722269"/>
                  <a:pt x="1047565" y="1740024"/>
                </a:cubicBezTo>
                <a:cubicBezTo>
                  <a:pt x="1038189" y="1768151"/>
                  <a:pt x="1040598" y="1768708"/>
                  <a:pt x="1020932" y="1793290"/>
                </a:cubicBezTo>
                <a:cubicBezTo>
                  <a:pt x="1015703" y="1799826"/>
                  <a:pt x="1008405" y="1804509"/>
                  <a:pt x="1003176" y="1811045"/>
                </a:cubicBezTo>
                <a:cubicBezTo>
                  <a:pt x="996511" y="1819376"/>
                  <a:pt x="993451" y="1830652"/>
                  <a:pt x="985421" y="1837678"/>
                </a:cubicBezTo>
                <a:cubicBezTo>
                  <a:pt x="969362" y="1851730"/>
                  <a:pt x="949910" y="1861352"/>
                  <a:pt x="932155" y="1873189"/>
                </a:cubicBezTo>
                <a:cubicBezTo>
                  <a:pt x="923277" y="1879107"/>
                  <a:pt x="915644" y="1887570"/>
                  <a:pt x="905522" y="1890944"/>
                </a:cubicBezTo>
                <a:lnTo>
                  <a:pt x="852256" y="1908699"/>
                </a:lnTo>
                <a:cubicBezTo>
                  <a:pt x="778275" y="1905740"/>
                  <a:pt x="704178" y="1904916"/>
                  <a:pt x="630314" y="1899822"/>
                </a:cubicBezTo>
                <a:cubicBezTo>
                  <a:pt x="616261" y="1898853"/>
                  <a:pt x="582958" y="1886995"/>
                  <a:pt x="568170" y="1882066"/>
                </a:cubicBezTo>
                <a:cubicBezTo>
                  <a:pt x="543687" y="1857583"/>
                  <a:pt x="543744" y="1854158"/>
                  <a:pt x="514904" y="1837678"/>
                </a:cubicBezTo>
                <a:cubicBezTo>
                  <a:pt x="503414" y="1831112"/>
                  <a:pt x="489840" y="1828048"/>
                  <a:pt x="479394" y="1819923"/>
                </a:cubicBezTo>
                <a:cubicBezTo>
                  <a:pt x="462877" y="1807076"/>
                  <a:pt x="452416" y="1787141"/>
                  <a:pt x="435005" y="1775534"/>
                </a:cubicBezTo>
                <a:lnTo>
                  <a:pt x="408372" y="1757779"/>
                </a:lnTo>
                <a:cubicBezTo>
                  <a:pt x="402454" y="1748901"/>
                  <a:pt x="396819" y="1739828"/>
                  <a:pt x="390617" y="1731146"/>
                </a:cubicBezTo>
                <a:cubicBezTo>
                  <a:pt x="335560" y="1654065"/>
                  <a:pt x="388072" y="1731768"/>
                  <a:pt x="346229" y="1669002"/>
                </a:cubicBezTo>
                <a:cubicBezTo>
                  <a:pt x="343270" y="1657165"/>
                  <a:pt x="340703" y="1645224"/>
                  <a:pt x="337351" y="1633492"/>
                </a:cubicBezTo>
                <a:cubicBezTo>
                  <a:pt x="334780" y="1624494"/>
                  <a:pt x="328473" y="1616217"/>
                  <a:pt x="328473" y="1606859"/>
                </a:cubicBezTo>
                <a:cubicBezTo>
                  <a:pt x="328473" y="1550556"/>
                  <a:pt x="332253" y="1494255"/>
                  <a:pt x="337351" y="1438183"/>
                </a:cubicBezTo>
                <a:cubicBezTo>
                  <a:pt x="338198" y="1428864"/>
                  <a:pt x="342044" y="1419920"/>
                  <a:pt x="346229" y="1411550"/>
                </a:cubicBezTo>
                <a:cubicBezTo>
                  <a:pt x="351001" y="1402007"/>
                  <a:pt x="358066" y="1393795"/>
                  <a:pt x="363984" y="1384917"/>
                </a:cubicBezTo>
                <a:cubicBezTo>
                  <a:pt x="366943" y="1373080"/>
                  <a:pt x="368056" y="1360621"/>
                  <a:pt x="372862" y="1349406"/>
                </a:cubicBezTo>
                <a:cubicBezTo>
                  <a:pt x="377065" y="1339599"/>
                  <a:pt x="386871" y="1332763"/>
                  <a:pt x="390617" y="1322773"/>
                </a:cubicBezTo>
                <a:cubicBezTo>
                  <a:pt x="395915" y="1308645"/>
                  <a:pt x="395525" y="1292942"/>
                  <a:pt x="399495" y="1278385"/>
                </a:cubicBezTo>
                <a:cubicBezTo>
                  <a:pt x="416475" y="1216125"/>
                  <a:pt x="415731" y="1241593"/>
                  <a:pt x="426128" y="1189608"/>
                </a:cubicBezTo>
                <a:cubicBezTo>
                  <a:pt x="429658" y="1171957"/>
                  <a:pt x="431785" y="1154052"/>
                  <a:pt x="435005" y="1136342"/>
                </a:cubicBezTo>
                <a:cubicBezTo>
                  <a:pt x="437704" y="1121496"/>
                  <a:pt x="440924" y="1106750"/>
                  <a:pt x="443883" y="1091954"/>
                </a:cubicBezTo>
                <a:cubicBezTo>
                  <a:pt x="440924" y="1062362"/>
                  <a:pt x="439211" y="1032618"/>
                  <a:pt x="435005" y="1003177"/>
                </a:cubicBezTo>
                <a:cubicBezTo>
                  <a:pt x="431650" y="979689"/>
                  <a:pt x="414554" y="932947"/>
                  <a:pt x="408372" y="914400"/>
                </a:cubicBezTo>
                <a:lnTo>
                  <a:pt x="399495" y="887767"/>
                </a:lnTo>
                <a:cubicBezTo>
                  <a:pt x="391605" y="864096"/>
                  <a:pt x="387487" y="847561"/>
                  <a:pt x="372862" y="825624"/>
                </a:cubicBezTo>
                <a:cubicBezTo>
                  <a:pt x="368219" y="818660"/>
                  <a:pt x="361025" y="813787"/>
                  <a:pt x="355106" y="807868"/>
                </a:cubicBezTo>
                <a:cubicBezTo>
                  <a:pt x="352147" y="798990"/>
                  <a:pt x="350774" y="789415"/>
                  <a:pt x="346229" y="781235"/>
                </a:cubicBezTo>
                <a:cubicBezTo>
                  <a:pt x="335866" y="762581"/>
                  <a:pt x="317466" y="748213"/>
                  <a:pt x="310718" y="727969"/>
                </a:cubicBezTo>
                <a:cubicBezTo>
                  <a:pt x="307759" y="719091"/>
                  <a:pt x="306025" y="709706"/>
                  <a:pt x="301840" y="701336"/>
                </a:cubicBezTo>
                <a:cubicBezTo>
                  <a:pt x="294622" y="686900"/>
                  <a:pt x="264493" y="649252"/>
                  <a:pt x="257452" y="639193"/>
                </a:cubicBezTo>
                <a:cubicBezTo>
                  <a:pt x="180932" y="529880"/>
                  <a:pt x="257488" y="633324"/>
                  <a:pt x="195308" y="550416"/>
                </a:cubicBezTo>
                <a:cubicBezTo>
                  <a:pt x="192349" y="541538"/>
                  <a:pt x="191246" y="531807"/>
                  <a:pt x="186431" y="523783"/>
                </a:cubicBezTo>
                <a:cubicBezTo>
                  <a:pt x="182125" y="516606"/>
                  <a:pt x="173904" y="512564"/>
                  <a:pt x="168675" y="506028"/>
                </a:cubicBezTo>
                <a:cubicBezTo>
                  <a:pt x="162010" y="497697"/>
                  <a:pt x="157585" y="487727"/>
                  <a:pt x="150920" y="479395"/>
                </a:cubicBezTo>
                <a:cubicBezTo>
                  <a:pt x="100313" y="416134"/>
                  <a:pt x="170070" y="516994"/>
                  <a:pt x="115409" y="435006"/>
                </a:cubicBezTo>
                <a:cubicBezTo>
                  <a:pt x="112450" y="426128"/>
                  <a:pt x="111347" y="416397"/>
                  <a:pt x="106532" y="408373"/>
                </a:cubicBezTo>
                <a:cubicBezTo>
                  <a:pt x="102226" y="401196"/>
                  <a:pt x="94005" y="397154"/>
                  <a:pt x="88776" y="390618"/>
                </a:cubicBezTo>
                <a:cubicBezTo>
                  <a:pt x="82111" y="382287"/>
                  <a:pt x="77851" y="372182"/>
                  <a:pt x="71021" y="363985"/>
                </a:cubicBezTo>
                <a:cubicBezTo>
                  <a:pt x="14059" y="295630"/>
                  <a:pt x="70715" y="376844"/>
                  <a:pt x="26633" y="310719"/>
                </a:cubicBezTo>
                <a:cubicBezTo>
                  <a:pt x="23674" y="298882"/>
                  <a:pt x="20148" y="287172"/>
                  <a:pt x="17755" y="275208"/>
                </a:cubicBezTo>
                <a:cubicBezTo>
                  <a:pt x="14225" y="257557"/>
                  <a:pt x="12782" y="239514"/>
                  <a:pt x="8877" y="221942"/>
                </a:cubicBezTo>
                <a:cubicBezTo>
                  <a:pt x="6847" y="212807"/>
                  <a:pt x="2959" y="204187"/>
                  <a:pt x="0" y="195309"/>
                </a:cubicBezTo>
                <a:cubicBezTo>
                  <a:pt x="2959" y="171635"/>
                  <a:pt x="3091" y="147434"/>
                  <a:pt x="8877" y="124288"/>
                </a:cubicBezTo>
                <a:cubicBezTo>
                  <a:pt x="12087" y="111449"/>
                  <a:pt x="20067" y="100268"/>
                  <a:pt x="26633" y="88777"/>
                </a:cubicBezTo>
                <a:cubicBezTo>
                  <a:pt x="40566" y="64394"/>
                  <a:pt x="78617" y="15224"/>
                  <a:pt x="97654" y="8878"/>
                </a:cubicBezTo>
                <a:lnTo>
                  <a:pt x="124287" y="0"/>
                </a:lnTo>
                <a:cubicBezTo>
                  <a:pt x="174594" y="2959"/>
                  <a:pt x="225964" y="-1827"/>
                  <a:pt x="275207" y="8878"/>
                </a:cubicBezTo>
                <a:cubicBezTo>
                  <a:pt x="296059" y="13411"/>
                  <a:pt x="310718" y="32552"/>
                  <a:pt x="328473" y="44389"/>
                </a:cubicBezTo>
                <a:cubicBezTo>
                  <a:pt x="337351" y="50307"/>
                  <a:pt x="347561" y="54599"/>
                  <a:pt x="355106" y="62144"/>
                </a:cubicBezTo>
                <a:cubicBezTo>
                  <a:pt x="366943" y="73981"/>
                  <a:pt x="377225" y="87611"/>
                  <a:pt x="390617" y="97655"/>
                </a:cubicBezTo>
                <a:cubicBezTo>
                  <a:pt x="458514" y="148577"/>
                  <a:pt x="393397" y="103049"/>
                  <a:pt x="461638" y="142043"/>
                </a:cubicBezTo>
                <a:cubicBezTo>
                  <a:pt x="466612" y="144885"/>
                  <a:pt x="503181" y="167595"/>
                  <a:pt x="506027" y="177554"/>
                </a:cubicBezTo>
                <a:cubicBezTo>
                  <a:pt x="510092" y="191781"/>
                  <a:pt x="485312" y="183473"/>
                  <a:pt x="488271" y="204187"/>
                </a:cubicBezTo>
                <a:close/>
              </a:path>
            </a:pathLst>
          </a:custGeom>
          <a:pattFill prst="wdUpDiag">
            <a:fgClr>
              <a:schemeClr val="bg1">
                <a:lumMod val="75000"/>
              </a:schemeClr>
            </a:fgClr>
            <a:bgClr>
              <a:schemeClr val="bg1"/>
            </a:bgClr>
          </a:patt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7"/>
          <p:cNvSpPr/>
          <p:nvPr/>
        </p:nvSpPr>
        <p:spPr>
          <a:xfrm>
            <a:off x="2372517" y="4038610"/>
            <a:ext cx="1075877" cy="1438182"/>
          </a:xfrm>
          <a:custGeom>
            <a:avLst/>
            <a:gdLst>
              <a:gd name="connsiteX0" fmla="*/ 390618 w 1075877"/>
              <a:gd name="connsiteY0" fmla="*/ 870011 h 1438182"/>
              <a:gd name="connsiteX1" fmla="*/ 355107 w 1075877"/>
              <a:gd name="connsiteY1" fmla="*/ 914400 h 1438182"/>
              <a:gd name="connsiteX2" fmla="*/ 319596 w 1075877"/>
              <a:gd name="connsiteY2" fmla="*/ 967666 h 1438182"/>
              <a:gd name="connsiteX3" fmla="*/ 292963 w 1075877"/>
              <a:gd name="connsiteY3" fmla="*/ 985421 h 1438182"/>
              <a:gd name="connsiteX4" fmla="*/ 257453 w 1075877"/>
              <a:gd name="connsiteY4" fmla="*/ 1003176 h 1438182"/>
              <a:gd name="connsiteX5" fmla="*/ 221942 w 1075877"/>
              <a:gd name="connsiteY5" fmla="*/ 1047565 h 1438182"/>
              <a:gd name="connsiteX6" fmla="*/ 204186 w 1075877"/>
              <a:gd name="connsiteY6" fmla="*/ 1065320 h 1438182"/>
              <a:gd name="connsiteX7" fmla="*/ 168676 w 1075877"/>
              <a:gd name="connsiteY7" fmla="*/ 1118586 h 1438182"/>
              <a:gd name="connsiteX8" fmla="*/ 133165 w 1075877"/>
              <a:gd name="connsiteY8" fmla="*/ 1154097 h 1438182"/>
              <a:gd name="connsiteX9" fmla="*/ 106532 w 1075877"/>
              <a:gd name="connsiteY9" fmla="*/ 1207363 h 1438182"/>
              <a:gd name="connsiteX10" fmla="*/ 79899 w 1075877"/>
              <a:gd name="connsiteY10" fmla="*/ 1233996 h 1438182"/>
              <a:gd name="connsiteX11" fmla="*/ 44388 w 1075877"/>
              <a:gd name="connsiteY11" fmla="*/ 1278384 h 1438182"/>
              <a:gd name="connsiteX12" fmla="*/ 35511 w 1075877"/>
              <a:gd name="connsiteY12" fmla="*/ 1305017 h 1438182"/>
              <a:gd name="connsiteX13" fmla="*/ 17755 w 1075877"/>
              <a:gd name="connsiteY13" fmla="*/ 1322773 h 1438182"/>
              <a:gd name="connsiteX14" fmla="*/ 0 w 1075877"/>
              <a:gd name="connsiteY14" fmla="*/ 1376039 h 1438182"/>
              <a:gd name="connsiteX15" fmla="*/ 26633 w 1075877"/>
              <a:gd name="connsiteY15" fmla="*/ 1429305 h 1438182"/>
              <a:gd name="connsiteX16" fmla="*/ 53266 w 1075877"/>
              <a:gd name="connsiteY16" fmla="*/ 1438182 h 1438182"/>
              <a:gd name="connsiteX17" fmla="*/ 177553 w 1075877"/>
              <a:gd name="connsiteY17" fmla="*/ 1420427 h 1438182"/>
              <a:gd name="connsiteX18" fmla="*/ 195309 w 1075877"/>
              <a:gd name="connsiteY18" fmla="*/ 1402672 h 1438182"/>
              <a:gd name="connsiteX19" fmla="*/ 221942 w 1075877"/>
              <a:gd name="connsiteY19" fmla="*/ 1393794 h 1438182"/>
              <a:gd name="connsiteX20" fmla="*/ 284086 w 1075877"/>
              <a:gd name="connsiteY20" fmla="*/ 1349406 h 1438182"/>
              <a:gd name="connsiteX21" fmla="*/ 390618 w 1075877"/>
              <a:gd name="connsiteY21" fmla="*/ 1305017 h 1438182"/>
              <a:gd name="connsiteX22" fmla="*/ 426128 w 1075877"/>
              <a:gd name="connsiteY22" fmla="*/ 1278384 h 1438182"/>
              <a:gd name="connsiteX23" fmla="*/ 443884 w 1075877"/>
              <a:gd name="connsiteY23" fmla="*/ 1260629 h 1438182"/>
              <a:gd name="connsiteX24" fmla="*/ 470517 w 1075877"/>
              <a:gd name="connsiteY24" fmla="*/ 1251751 h 1438182"/>
              <a:gd name="connsiteX25" fmla="*/ 479394 w 1075877"/>
              <a:gd name="connsiteY25" fmla="*/ 1225118 h 1438182"/>
              <a:gd name="connsiteX26" fmla="*/ 497150 w 1075877"/>
              <a:gd name="connsiteY26" fmla="*/ 1207363 h 1438182"/>
              <a:gd name="connsiteX27" fmla="*/ 514905 w 1075877"/>
              <a:gd name="connsiteY27" fmla="*/ 1180730 h 1438182"/>
              <a:gd name="connsiteX28" fmla="*/ 523783 w 1075877"/>
              <a:gd name="connsiteY28" fmla="*/ 1154097 h 1438182"/>
              <a:gd name="connsiteX29" fmla="*/ 541538 w 1075877"/>
              <a:gd name="connsiteY29" fmla="*/ 1136341 h 1438182"/>
              <a:gd name="connsiteX30" fmla="*/ 577049 w 1075877"/>
              <a:gd name="connsiteY30" fmla="*/ 1091953 h 1438182"/>
              <a:gd name="connsiteX31" fmla="*/ 585926 w 1075877"/>
              <a:gd name="connsiteY31" fmla="*/ 1065320 h 1438182"/>
              <a:gd name="connsiteX32" fmla="*/ 603682 w 1075877"/>
              <a:gd name="connsiteY32" fmla="*/ 1047565 h 1438182"/>
              <a:gd name="connsiteX33" fmla="*/ 683581 w 1075877"/>
              <a:gd name="connsiteY33" fmla="*/ 1003176 h 1438182"/>
              <a:gd name="connsiteX34" fmla="*/ 719091 w 1075877"/>
              <a:gd name="connsiteY34" fmla="*/ 967666 h 1438182"/>
              <a:gd name="connsiteX35" fmla="*/ 781235 w 1075877"/>
              <a:gd name="connsiteY35" fmla="*/ 949910 h 1438182"/>
              <a:gd name="connsiteX36" fmla="*/ 816746 w 1075877"/>
              <a:gd name="connsiteY36" fmla="*/ 932155 h 1438182"/>
              <a:gd name="connsiteX37" fmla="*/ 843379 w 1075877"/>
              <a:gd name="connsiteY37" fmla="*/ 923277 h 1438182"/>
              <a:gd name="connsiteX38" fmla="*/ 870012 w 1075877"/>
              <a:gd name="connsiteY38" fmla="*/ 905522 h 1438182"/>
              <a:gd name="connsiteX39" fmla="*/ 905522 w 1075877"/>
              <a:gd name="connsiteY39" fmla="*/ 896644 h 1438182"/>
              <a:gd name="connsiteX40" fmla="*/ 923278 w 1075877"/>
              <a:gd name="connsiteY40" fmla="*/ 861134 h 1438182"/>
              <a:gd name="connsiteX41" fmla="*/ 958788 w 1075877"/>
              <a:gd name="connsiteY41" fmla="*/ 790112 h 1438182"/>
              <a:gd name="connsiteX42" fmla="*/ 967666 w 1075877"/>
              <a:gd name="connsiteY42" fmla="*/ 763479 h 1438182"/>
              <a:gd name="connsiteX43" fmla="*/ 976544 w 1075877"/>
              <a:gd name="connsiteY43" fmla="*/ 719091 h 1438182"/>
              <a:gd name="connsiteX44" fmla="*/ 994299 w 1075877"/>
              <a:gd name="connsiteY44" fmla="*/ 692458 h 1438182"/>
              <a:gd name="connsiteX45" fmla="*/ 1020932 w 1075877"/>
              <a:gd name="connsiteY45" fmla="*/ 630314 h 1438182"/>
              <a:gd name="connsiteX46" fmla="*/ 1029810 w 1075877"/>
              <a:gd name="connsiteY46" fmla="*/ 594804 h 1438182"/>
              <a:gd name="connsiteX47" fmla="*/ 1047565 w 1075877"/>
              <a:gd name="connsiteY47" fmla="*/ 532660 h 1438182"/>
              <a:gd name="connsiteX48" fmla="*/ 1065320 w 1075877"/>
              <a:gd name="connsiteY48" fmla="*/ 399495 h 1438182"/>
              <a:gd name="connsiteX49" fmla="*/ 1074198 w 1075877"/>
              <a:gd name="connsiteY49" fmla="*/ 337351 h 1438182"/>
              <a:gd name="connsiteX50" fmla="*/ 1047565 w 1075877"/>
              <a:gd name="connsiteY50" fmla="*/ 168675 h 1438182"/>
              <a:gd name="connsiteX51" fmla="*/ 1020932 w 1075877"/>
              <a:gd name="connsiteY51" fmla="*/ 150920 h 1438182"/>
              <a:gd name="connsiteX52" fmla="*/ 985421 w 1075877"/>
              <a:gd name="connsiteY52" fmla="*/ 106532 h 1438182"/>
              <a:gd name="connsiteX53" fmla="*/ 967666 w 1075877"/>
              <a:gd name="connsiteY53" fmla="*/ 88776 h 1438182"/>
              <a:gd name="connsiteX54" fmla="*/ 949911 w 1075877"/>
              <a:gd name="connsiteY54" fmla="*/ 62143 h 1438182"/>
              <a:gd name="connsiteX55" fmla="*/ 923278 w 1075877"/>
              <a:gd name="connsiteY55" fmla="*/ 53266 h 1438182"/>
              <a:gd name="connsiteX56" fmla="*/ 905522 w 1075877"/>
              <a:gd name="connsiteY56" fmla="*/ 35510 h 1438182"/>
              <a:gd name="connsiteX57" fmla="*/ 852256 w 1075877"/>
              <a:gd name="connsiteY57" fmla="*/ 0 h 1438182"/>
              <a:gd name="connsiteX58" fmla="*/ 745724 w 1075877"/>
              <a:gd name="connsiteY58" fmla="*/ 8877 h 1438182"/>
              <a:gd name="connsiteX59" fmla="*/ 719091 w 1075877"/>
              <a:gd name="connsiteY59" fmla="*/ 35510 h 1438182"/>
              <a:gd name="connsiteX60" fmla="*/ 727969 w 1075877"/>
              <a:gd name="connsiteY60" fmla="*/ 124287 h 1438182"/>
              <a:gd name="connsiteX61" fmla="*/ 736847 w 1075877"/>
              <a:gd name="connsiteY61" fmla="*/ 355107 h 1438182"/>
              <a:gd name="connsiteX62" fmla="*/ 727969 w 1075877"/>
              <a:gd name="connsiteY62" fmla="*/ 577048 h 1438182"/>
              <a:gd name="connsiteX63" fmla="*/ 719091 w 1075877"/>
              <a:gd name="connsiteY63" fmla="*/ 603681 h 1438182"/>
              <a:gd name="connsiteX64" fmla="*/ 701336 w 1075877"/>
              <a:gd name="connsiteY64" fmla="*/ 630314 h 1438182"/>
              <a:gd name="connsiteX65" fmla="*/ 674703 w 1075877"/>
              <a:gd name="connsiteY65" fmla="*/ 674703 h 1438182"/>
              <a:gd name="connsiteX66" fmla="*/ 639192 w 1075877"/>
              <a:gd name="connsiteY66" fmla="*/ 719091 h 1438182"/>
              <a:gd name="connsiteX67" fmla="*/ 630315 w 1075877"/>
              <a:gd name="connsiteY67" fmla="*/ 745724 h 1438182"/>
              <a:gd name="connsiteX68" fmla="*/ 603682 w 1075877"/>
              <a:gd name="connsiteY68" fmla="*/ 763479 h 1438182"/>
              <a:gd name="connsiteX69" fmla="*/ 585926 w 1075877"/>
              <a:gd name="connsiteY69" fmla="*/ 781235 h 1438182"/>
              <a:gd name="connsiteX70" fmla="*/ 532660 w 1075877"/>
              <a:gd name="connsiteY70" fmla="*/ 816745 h 1438182"/>
              <a:gd name="connsiteX71" fmla="*/ 488272 w 1075877"/>
              <a:gd name="connsiteY71" fmla="*/ 843378 h 1438182"/>
              <a:gd name="connsiteX72" fmla="*/ 417251 w 1075877"/>
              <a:gd name="connsiteY72" fmla="*/ 870011 h 1438182"/>
              <a:gd name="connsiteX73" fmla="*/ 363985 w 1075877"/>
              <a:gd name="connsiteY73" fmla="*/ 887767 h 1438182"/>
              <a:gd name="connsiteX74" fmla="*/ 346229 w 1075877"/>
              <a:gd name="connsiteY74" fmla="*/ 905522 h 1438182"/>
              <a:gd name="connsiteX75" fmla="*/ 328474 w 1075877"/>
              <a:gd name="connsiteY75" fmla="*/ 932155 h 143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75877" h="1438182">
                <a:moveTo>
                  <a:pt x="390618" y="870011"/>
                </a:moveTo>
                <a:cubicBezTo>
                  <a:pt x="378781" y="884807"/>
                  <a:pt x="366252" y="899076"/>
                  <a:pt x="355107" y="914400"/>
                </a:cubicBezTo>
                <a:cubicBezTo>
                  <a:pt x="342556" y="931658"/>
                  <a:pt x="337351" y="955829"/>
                  <a:pt x="319596" y="967666"/>
                </a:cubicBezTo>
                <a:cubicBezTo>
                  <a:pt x="310718" y="973584"/>
                  <a:pt x="302227" y="980127"/>
                  <a:pt x="292963" y="985421"/>
                </a:cubicBezTo>
                <a:cubicBezTo>
                  <a:pt x="281473" y="991987"/>
                  <a:pt x="268464" y="995835"/>
                  <a:pt x="257453" y="1003176"/>
                </a:cubicBezTo>
                <a:cubicBezTo>
                  <a:pt x="239078" y="1015426"/>
                  <a:pt x="235512" y="1030603"/>
                  <a:pt x="221942" y="1047565"/>
                </a:cubicBezTo>
                <a:cubicBezTo>
                  <a:pt x="216713" y="1054101"/>
                  <a:pt x="209208" y="1058624"/>
                  <a:pt x="204186" y="1065320"/>
                </a:cubicBezTo>
                <a:cubicBezTo>
                  <a:pt x="191382" y="1082391"/>
                  <a:pt x="183765" y="1103497"/>
                  <a:pt x="168676" y="1118586"/>
                </a:cubicBezTo>
                <a:lnTo>
                  <a:pt x="133165" y="1154097"/>
                </a:lnTo>
                <a:cubicBezTo>
                  <a:pt x="124267" y="1180789"/>
                  <a:pt x="125653" y="1184418"/>
                  <a:pt x="106532" y="1207363"/>
                </a:cubicBezTo>
                <a:cubicBezTo>
                  <a:pt x="98495" y="1217008"/>
                  <a:pt x="87936" y="1224351"/>
                  <a:pt x="79899" y="1233996"/>
                </a:cubicBezTo>
                <a:cubicBezTo>
                  <a:pt x="23913" y="1301179"/>
                  <a:pt x="96038" y="1226737"/>
                  <a:pt x="44388" y="1278384"/>
                </a:cubicBezTo>
                <a:cubicBezTo>
                  <a:pt x="41429" y="1287262"/>
                  <a:pt x="40326" y="1296993"/>
                  <a:pt x="35511" y="1305017"/>
                </a:cubicBezTo>
                <a:cubicBezTo>
                  <a:pt x="31205" y="1312194"/>
                  <a:pt x="21498" y="1315286"/>
                  <a:pt x="17755" y="1322773"/>
                </a:cubicBezTo>
                <a:cubicBezTo>
                  <a:pt x="9385" y="1339513"/>
                  <a:pt x="0" y="1376039"/>
                  <a:pt x="0" y="1376039"/>
                </a:cubicBezTo>
                <a:cubicBezTo>
                  <a:pt x="6383" y="1401569"/>
                  <a:pt x="3355" y="1415338"/>
                  <a:pt x="26633" y="1429305"/>
                </a:cubicBezTo>
                <a:cubicBezTo>
                  <a:pt x="34657" y="1434120"/>
                  <a:pt x="44388" y="1435223"/>
                  <a:pt x="53266" y="1438182"/>
                </a:cubicBezTo>
                <a:cubicBezTo>
                  <a:pt x="54789" y="1438044"/>
                  <a:pt x="150103" y="1436897"/>
                  <a:pt x="177553" y="1420427"/>
                </a:cubicBezTo>
                <a:cubicBezTo>
                  <a:pt x="184730" y="1416121"/>
                  <a:pt x="188132" y="1406978"/>
                  <a:pt x="195309" y="1402672"/>
                </a:cubicBezTo>
                <a:cubicBezTo>
                  <a:pt x="203333" y="1397857"/>
                  <a:pt x="213572" y="1397979"/>
                  <a:pt x="221942" y="1393794"/>
                </a:cubicBezTo>
                <a:cubicBezTo>
                  <a:pt x="246525" y="1381503"/>
                  <a:pt x="259956" y="1363482"/>
                  <a:pt x="284086" y="1349406"/>
                </a:cubicBezTo>
                <a:cubicBezTo>
                  <a:pt x="345537" y="1313559"/>
                  <a:pt x="338872" y="1317954"/>
                  <a:pt x="390618" y="1305017"/>
                </a:cubicBezTo>
                <a:cubicBezTo>
                  <a:pt x="402455" y="1296139"/>
                  <a:pt x="414761" y="1287856"/>
                  <a:pt x="426128" y="1278384"/>
                </a:cubicBezTo>
                <a:cubicBezTo>
                  <a:pt x="432558" y="1273026"/>
                  <a:pt x="436707" y="1264935"/>
                  <a:pt x="443884" y="1260629"/>
                </a:cubicBezTo>
                <a:cubicBezTo>
                  <a:pt x="451908" y="1255814"/>
                  <a:pt x="461639" y="1254710"/>
                  <a:pt x="470517" y="1251751"/>
                </a:cubicBezTo>
                <a:cubicBezTo>
                  <a:pt x="473476" y="1242873"/>
                  <a:pt x="474579" y="1233142"/>
                  <a:pt x="479394" y="1225118"/>
                </a:cubicBezTo>
                <a:cubicBezTo>
                  <a:pt x="483700" y="1217941"/>
                  <a:pt x="491921" y="1213899"/>
                  <a:pt x="497150" y="1207363"/>
                </a:cubicBezTo>
                <a:cubicBezTo>
                  <a:pt x="503815" y="1199032"/>
                  <a:pt x="510133" y="1190273"/>
                  <a:pt x="514905" y="1180730"/>
                </a:cubicBezTo>
                <a:cubicBezTo>
                  <a:pt x="519090" y="1172360"/>
                  <a:pt x="518968" y="1162121"/>
                  <a:pt x="523783" y="1154097"/>
                </a:cubicBezTo>
                <a:cubicBezTo>
                  <a:pt x="528089" y="1146920"/>
                  <a:pt x="536309" y="1142877"/>
                  <a:pt x="541538" y="1136341"/>
                </a:cubicBezTo>
                <a:cubicBezTo>
                  <a:pt x="586323" y="1080357"/>
                  <a:pt x="534186" y="1134814"/>
                  <a:pt x="577049" y="1091953"/>
                </a:cubicBezTo>
                <a:cubicBezTo>
                  <a:pt x="580008" y="1083075"/>
                  <a:pt x="581111" y="1073344"/>
                  <a:pt x="585926" y="1065320"/>
                </a:cubicBezTo>
                <a:cubicBezTo>
                  <a:pt x="590232" y="1058143"/>
                  <a:pt x="596986" y="1052587"/>
                  <a:pt x="603682" y="1047565"/>
                </a:cubicBezTo>
                <a:cubicBezTo>
                  <a:pt x="652525" y="1010933"/>
                  <a:pt x="642058" y="1017018"/>
                  <a:pt x="683581" y="1003176"/>
                </a:cubicBezTo>
                <a:cubicBezTo>
                  <a:pt x="695418" y="991339"/>
                  <a:pt x="705469" y="977396"/>
                  <a:pt x="719091" y="967666"/>
                </a:cubicBezTo>
                <a:cubicBezTo>
                  <a:pt x="726999" y="962018"/>
                  <a:pt x="776153" y="951816"/>
                  <a:pt x="781235" y="949910"/>
                </a:cubicBezTo>
                <a:cubicBezTo>
                  <a:pt x="793626" y="945263"/>
                  <a:pt x="804582" y="937368"/>
                  <a:pt x="816746" y="932155"/>
                </a:cubicBezTo>
                <a:cubicBezTo>
                  <a:pt x="825347" y="928469"/>
                  <a:pt x="835009" y="927462"/>
                  <a:pt x="843379" y="923277"/>
                </a:cubicBezTo>
                <a:cubicBezTo>
                  <a:pt x="852922" y="918505"/>
                  <a:pt x="860205" y="909725"/>
                  <a:pt x="870012" y="905522"/>
                </a:cubicBezTo>
                <a:cubicBezTo>
                  <a:pt x="881226" y="900716"/>
                  <a:pt x="893685" y="899603"/>
                  <a:pt x="905522" y="896644"/>
                </a:cubicBezTo>
                <a:cubicBezTo>
                  <a:pt x="911441" y="884807"/>
                  <a:pt x="918363" y="873421"/>
                  <a:pt x="923278" y="861134"/>
                </a:cubicBezTo>
                <a:cubicBezTo>
                  <a:pt x="950482" y="793125"/>
                  <a:pt x="924757" y="824145"/>
                  <a:pt x="958788" y="790112"/>
                </a:cubicBezTo>
                <a:cubicBezTo>
                  <a:pt x="961747" y="781234"/>
                  <a:pt x="965396" y="772557"/>
                  <a:pt x="967666" y="763479"/>
                </a:cubicBezTo>
                <a:cubicBezTo>
                  <a:pt x="971326" y="748841"/>
                  <a:pt x="971246" y="733219"/>
                  <a:pt x="976544" y="719091"/>
                </a:cubicBezTo>
                <a:cubicBezTo>
                  <a:pt x="980290" y="709101"/>
                  <a:pt x="988381" y="701336"/>
                  <a:pt x="994299" y="692458"/>
                </a:cubicBezTo>
                <a:cubicBezTo>
                  <a:pt x="1019786" y="590511"/>
                  <a:pt x="984148" y="716143"/>
                  <a:pt x="1020932" y="630314"/>
                </a:cubicBezTo>
                <a:cubicBezTo>
                  <a:pt x="1025738" y="619100"/>
                  <a:pt x="1026458" y="606536"/>
                  <a:pt x="1029810" y="594804"/>
                </a:cubicBezTo>
                <a:cubicBezTo>
                  <a:pt x="1039315" y="561535"/>
                  <a:pt x="1040629" y="570809"/>
                  <a:pt x="1047565" y="532660"/>
                </a:cubicBezTo>
                <a:cubicBezTo>
                  <a:pt x="1053147" y="501960"/>
                  <a:pt x="1061453" y="428500"/>
                  <a:pt x="1065320" y="399495"/>
                </a:cubicBezTo>
                <a:cubicBezTo>
                  <a:pt x="1068085" y="378754"/>
                  <a:pt x="1071239" y="358066"/>
                  <a:pt x="1074198" y="337351"/>
                </a:cubicBezTo>
                <a:cubicBezTo>
                  <a:pt x="1071187" y="289170"/>
                  <a:pt x="1090166" y="211276"/>
                  <a:pt x="1047565" y="168675"/>
                </a:cubicBezTo>
                <a:cubicBezTo>
                  <a:pt x="1040020" y="161130"/>
                  <a:pt x="1029810" y="156838"/>
                  <a:pt x="1020932" y="150920"/>
                </a:cubicBezTo>
                <a:cubicBezTo>
                  <a:pt x="1006850" y="108675"/>
                  <a:pt x="1021927" y="135737"/>
                  <a:pt x="985421" y="106532"/>
                </a:cubicBezTo>
                <a:cubicBezTo>
                  <a:pt x="978885" y="101303"/>
                  <a:pt x="972895" y="95312"/>
                  <a:pt x="967666" y="88776"/>
                </a:cubicBezTo>
                <a:cubicBezTo>
                  <a:pt x="961001" y="80444"/>
                  <a:pt x="958243" y="68808"/>
                  <a:pt x="949911" y="62143"/>
                </a:cubicBezTo>
                <a:cubicBezTo>
                  <a:pt x="942604" y="56297"/>
                  <a:pt x="932156" y="56225"/>
                  <a:pt x="923278" y="53266"/>
                </a:cubicBezTo>
                <a:cubicBezTo>
                  <a:pt x="917359" y="47347"/>
                  <a:pt x="912486" y="40153"/>
                  <a:pt x="905522" y="35510"/>
                </a:cubicBezTo>
                <a:cubicBezTo>
                  <a:pt x="841023" y="-7490"/>
                  <a:pt x="892970" y="40712"/>
                  <a:pt x="852256" y="0"/>
                </a:cubicBezTo>
                <a:cubicBezTo>
                  <a:pt x="816745" y="2959"/>
                  <a:pt x="780155" y="-304"/>
                  <a:pt x="745724" y="8877"/>
                </a:cubicBezTo>
                <a:cubicBezTo>
                  <a:pt x="733593" y="12112"/>
                  <a:pt x="721000" y="23101"/>
                  <a:pt x="719091" y="35510"/>
                </a:cubicBezTo>
                <a:cubicBezTo>
                  <a:pt x="714569" y="64904"/>
                  <a:pt x="725010" y="94695"/>
                  <a:pt x="727969" y="124287"/>
                </a:cubicBezTo>
                <a:cubicBezTo>
                  <a:pt x="730928" y="201227"/>
                  <a:pt x="736847" y="278110"/>
                  <a:pt x="736847" y="355107"/>
                </a:cubicBezTo>
                <a:cubicBezTo>
                  <a:pt x="736847" y="429146"/>
                  <a:pt x="733244" y="503197"/>
                  <a:pt x="727969" y="577048"/>
                </a:cubicBezTo>
                <a:cubicBezTo>
                  <a:pt x="727302" y="586382"/>
                  <a:pt x="723276" y="595311"/>
                  <a:pt x="719091" y="603681"/>
                </a:cubicBezTo>
                <a:cubicBezTo>
                  <a:pt x="714319" y="613224"/>
                  <a:pt x="706108" y="620771"/>
                  <a:pt x="701336" y="630314"/>
                </a:cubicBezTo>
                <a:cubicBezTo>
                  <a:pt x="678287" y="676412"/>
                  <a:pt x="709383" y="640022"/>
                  <a:pt x="674703" y="674703"/>
                </a:cubicBezTo>
                <a:cubicBezTo>
                  <a:pt x="652387" y="741648"/>
                  <a:pt x="685086" y="661723"/>
                  <a:pt x="639192" y="719091"/>
                </a:cubicBezTo>
                <a:cubicBezTo>
                  <a:pt x="633346" y="726398"/>
                  <a:pt x="636161" y="738417"/>
                  <a:pt x="630315" y="745724"/>
                </a:cubicBezTo>
                <a:cubicBezTo>
                  <a:pt x="623650" y="754056"/>
                  <a:pt x="612014" y="756814"/>
                  <a:pt x="603682" y="763479"/>
                </a:cubicBezTo>
                <a:cubicBezTo>
                  <a:pt x="597146" y="768708"/>
                  <a:pt x="592622" y="776213"/>
                  <a:pt x="585926" y="781235"/>
                </a:cubicBezTo>
                <a:cubicBezTo>
                  <a:pt x="568855" y="794038"/>
                  <a:pt x="547749" y="801656"/>
                  <a:pt x="532660" y="816745"/>
                </a:cubicBezTo>
                <a:cubicBezTo>
                  <a:pt x="508288" y="841118"/>
                  <a:pt x="522846" y="831854"/>
                  <a:pt x="488272" y="843378"/>
                </a:cubicBezTo>
                <a:cubicBezTo>
                  <a:pt x="454610" y="877041"/>
                  <a:pt x="485609" y="852921"/>
                  <a:pt x="417251" y="870011"/>
                </a:cubicBezTo>
                <a:cubicBezTo>
                  <a:pt x="399094" y="874550"/>
                  <a:pt x="363985" y="887767"/>
                  <a:pt x="363985" y="887767"/>
                </a:cubicBezTo>
                <a:cubicBezTo>
                  <a:pt x="358066" y="893685"/>
                  <a:pt x="351458" y="898986"/>
                  <a:pt x="346229" y="905522"/>
                </a:cubicBezTo>
                <a:cubicBezTo>
                  <a:pt x="339564" y="913853"/>
                  <a:pt x="328474" y="932155"/>
                  <a:pt x="328474" y="932155"/>
                </a:cubicBezTo>
              </a:path>
            </a:pathLst>
          </a:custGeom>
          <a:pattFill prst="wdUpDiag">
            <a:fgClr>
              <a:schemeClr val="bg1">
                <a:lumMod val="75000"/>
              </a:schemeClr>
            </a:fgClr>
            <a:bgClr>
              <a:schemeClr val="bg1"/>
            </a:bgClr>
          </a:patt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765659" y="3301763"/>
            <a:ext cx="1189608" cy="1535837"/>
          </a:xfrm>
          <a:custGeom>
            <a:avLst/>
            <a:gdLst>
              <a:gd name="connsiteX0" fmla="*/ 701336 w 1189608"/>
              <a:gd name="connsiteY0" fmla="*/ 0 h 1535837"/>
              <a:gd name="connsiteX1" fmla="*/ 727969 w 1189608"/>
              <a:gd name="connsiteY1" fmla="*/ 71021 h 1535837"/>
              <a:gd name="connsiteX2" fmla="*/ 754602 w 1189608"/>
              <a:gd name="connsiteY2" fmla="*/ 168676 h 1535837"/>
              <a:gd name="connsiteX3" fmla="*/ 772357 w 1189608"/>
              <a:gd name="connsiteY3" fmla="*/ 221942 h 1535837"/>
              <a:gd name="connsiteX4" fmla="*/ 781235 w 1189608"/>
              <a:gd name="connsiteY4" fmla="*/ 248575 h 1535837"/>
              <a:gd name="connsiteX5" fmla="*/ 816745 w 1189608"/>
              <a:gd name="connsiteY5" fmla="*/ 310719 h 1535837"/>
              <a:gd name="connsiteX6" fmla="*/ 834501 w 1189608"/>
              <a:gd name="connsiteY6" fmla="*/ 328474 h 1535837"/>
              <a:gd name="connsiteX7" fmla="*/ 870011 w 1189608"/>
              <a:gd name="connsiteY7" fmla="*/ 408373 h 1535837"/>
              <a:gd name="connsiteX8" fmla="*/ 887767 w 1189608"/>
              <a:gd name="connsiteY8" fmla="*/ 426128 h 1535837"/>
              <a:gd name="connsiteX9" fmla="*/ 914400 w 1189608"/>
              <a:gd name="connsiteY9" fmla="*/ 479394 h 1535837"/>
              <a:gd name="connsiteX10" fmla="*/ 932155 w 1189608"/>
              <a:gd name="connsiteY10" fmla="*/ 497150 h 1535837"/>
              <a:gd name="connsiteX11" fmla="*/ 949911 w 1189608"/>
              <a:gd name="connsiteY11" fmla="*/ 532660 h 1535837"/>
              <a:gd name="connsiteX12" fmla="*/ 958788 w 1189608"/>
              <a:gd name="connsiteY12" fmla="*/ 559293 h 1535837"/>
              <a:gd name="connsiteX13" fmla="*/ 1003177 w 1189608"/>
              <a:gd name="connsiteY13" fmla="*/ 594804 h 1535837"/>
              <a:gd name="connsiteX14" fmla="*/ 1012054 w 1189608"/>
              <a:gd name="connsiteY14" fmla="*/ 621437 h 1535837"/>
              <a:gd name="connsiteX15" fmla="*/ 1074198 w 1189608"/>
              <a:gd name="connsiteY15" fmla="*/ 674703 h 1535837"/>
              <a:gd name="connsiteX16" fmla="*/ 1100831 w 1189608"/>
              <a:gd name="connsiteY16" fmla="*/ 683581 h 1535837"/>
              <a:gd name="connsiteX17" fmla="*/ 1154097 w 1189608"/>
              <a:gd name="connsiteY17" fmla="*/ 727969 h 1535837"/>
              <a:gd name="connsiteX18" fmla="*/ 1171852 w 1189608"/>
              <a:gd name="connsiteY18" fmla="*/ 754602 h 1535837"/>
              <a:gd name="connsiteX19" fmla="*/ 1180730 w 1189608"/>
              <a:gd name="connsiteY19" fmla="*/ 807868 h 1535837"/>
              <a:gd name="connsiteX20" fmla="*/ 1189608 w 1189608"/>
              <a:gd name="connsiteY20" fmla="*/ 843379 h 1535837"/>
              <a:gd name="connsiteX21" fmla="*/ 1162975 w 1189608"/>
              <a:gd name="connsiteY21" fmla="*/ 949911 h 1535837"/>
              <a:gd name="connsiteX22" fmla="*/ 1145219 w 1189608"/>
              <a:gd name="connsiteY22" fmla="*/ 1003177 h 1535837"/>
              <a:gd name="connsiteX23" fmla="*/ 1118586 w 1189608"/>
              <a:gd name="connsiteY23" fmla="*/ 1020932 h 1535837"/>
              <a:gd name="connsiteX24" fmla="*/ 1100831 w 1189608"/>
              <a:gd name="connsiteY24" fmla="*/ 1038688 h 1535837"/>
              <a:gd name="connsiteX25" fmla="*/ 949911 w 1189608"/>
              <a:gd name="connsiteY25" fmla="*/ 1065321 h 1535837"/>
              <a:gd name="connsiteX26" fmla="*/ 914400 w 1189608"/>
              <a:gd name="connsiteY26" fmla="*/ 1074198 h 1535837"/>
              <a:gd name="connsiteX27" fmla="*/ 861134 w 1189608"/>
              <a:gd name="connsiteY27" fmla="*/ 1091954 h 1535837"/>
              <a:gd name="connsiteX28" fmla="*/ 825623 w 1189608"/>
              <a:gd name="connsiteY28" fmla="*/ 1145220 h 1535837"/>
              <a:gd name="connsiteX29" fmla="*/ 798990 w 1189608"/>
              <a:gd name="connsiteY29" fmla="*/ 1198486 h 1535837"/>
              <a:gd name="connsiteX30" fmla="*/ 790112 w 1189608"/>
              <a:gd name="connsiteY30" fmla="*/ 1384917 h 1535837"/>
              <a:gd name="connsiteX31" fmla="*/ 763479 w 1189608"/>
              <a:gd name="connsiteY31" fmla="*/ 1429305 h 1535837"/>
              <a:gd name="connsiteX32" fmla="*/ 701336 w 1189608"/>
              <a:gd name="connsiteY32" fmla="*/ 1500326 h 1535837"/>
              <a:gd name="connsiteX33" fmla="*/ 683580 w 1189608"/>
              <a:gd name="connsiteY33" fmla="*/ 1518082 h 1535837"/>
              <a:gd name="connsiteX34" fmla="*/ 603681 w 1189608"/>
              <a:gd name="connsiteY34" fmla="*/ 1535837 h 1535837"/>
              <a:gd name="connsiteX35" fmla="*/ 443883 w 1189608"/>
              <a:gd name="connsiteY35" fmla="*/ 1526959 h 1535837"/>
              <a:gd name="connsiteX36" fmla="*/ 390617 w 1189608"/>
              <a:gd name="connsiteY36" fmla="*/ 1500326 h 1535837"/>
              <a:gd name="connsiteX37" fmla="*/ 363984 w 1189608"/>
              <a:gd name="connsiteY37" fmla="*/ 1482571 h 1535837"/>
              <a:gd name="connsiteX38" fmla="*/ 310718 w 1189608"/>
              <a:gd name="connsiteY38" fmla="*/ 1447060 h 1535837"/>
              <a:gd name="connsiteX39" fmla="*/ 257452 w 1189608"/>
              <a:gd name="connsiteY39" fmla="*/ 1358284 h 1535837"/>
              <a:gd name="connsiteX40" fmla="*/ 221942 w 1189608"/>
              <a:gd name="connsiteY40" fmla="*/ 1305018 h 1535837"/>
              <a:gd name="connsiteX41" fmla="*/ 195309 w 1189608"/>
              <a:gd name="connsiteY41" fmla="*/ 1260629 h 1535837"/>
              <a:gd name="connsiteX42" fmla="*/ 133165 w 1189608"/>
              <a:gd name="connsiteY42" fmla="*/ 1180730 h 1535837"/>
              <a:gd name="connsiteX43" fmla="*/ 97654 w 1189608"/>
              <a:gd name="connsiteY43" fmla="*/ 1136342 h 1535837"/>
              <a:gd name="connsiteX44" fmla="*/ 79899 w 1189608"/>
              <a:gd name="connsiteY44" fmla="*/ 1109709 h 1535837"/>
              <a:gd name="connsiteX45" fmla="*/ 35511 w 1189608"/>
              <a:gd name="connsiteY45" fmla="*/ 1056443 h 1535837"/>
              <a:gd name="connsiteX46" fmla="*/ 17755 w 1189608"/>
              <a:gd name="connsiteY46" fmla="*/ 994299 h 1535837"/>
              <a:gd name="connsiteX47" fmla="*/ 0 w 1189608"/>
              <a:gd name="connsiteY47" fmla="*/ 941033 h 1535837"/>
              <a:gd name="connsiteX48" fmla="*/ 26633 w 1189608"/>
              <a:gd name="connsiteY48" fmla="*/ 798990 h 1535837"/>
              <a:gd name="connsiteX49" fmla="*/ 53266 w 1189608"/>
              <a:gd name="connsiteY49" fmla="*/ 772357 h 1535837"/>
              <a:gd name="connsiteX50" fmla="*/ 79899 w 1189608"/>
              <a:gd name="connsiteY50" fmla="*/ 763480 h 1535837"/>
              <a:gd name="connsiteX51" fmla="*/ 142043 w 1189608"/>
              <a:gd name="connsiteY51" fmla="*/ 710214 h 1535837"/>
              <a:gd name="connsiteX52" fmla="*/ 186431 w 1189608"/>
              <a:gd name="connsiteY52" fmla="*/ 674703 h 1535837"/>
              <a:gd name="connsiteX53" fmla="*/ 213064 w 1189608"/>
              <a:gd name="connsiteY53" fmla="*/ 665825 h 1535837"/>
              <a:gd name="connsiteX54" fmla="*/ 239697 w 1189608"/>
              <a:gd name="connsiteY54" fmla="*/ 648070 h 1535837"/>
              <a:gd name="connsiteX55" fmla="*/ 292963 w 1189608"/>
              <a:gd name="connsiteY55" fmla="*/ 630315 h 1535837"/>
              <a:gd name="connsiteX56" fmla="*/ 372862 w 1189608"/>
              <a:gd name="connsiteY56" fmla="*/ 577049 h 1535837"/>
              <a:gd name="connsiteX57" fmla="*/ 399495 w 1189608"/>
              <a:gd name="connsiteY57" fmla="*/ 559293 h 1535837"/>
              <a:gd name="connsiteX58" fmla="*/ 452761 w 1189608"/>
              <a:gd name="connsiteY58" fmla="*/ 514905 h 1535837"/>
              <a:gd name="connsiteX59" fmla="*/ 479394 w 1189608"/>
              <a:gd name="connsiteY59" fmla="*/ 461639 h 1535837"/>
              <a:gd name="connsiteX60" fmla="*/ 506027 w 1189608"/>
              <a:gd name="connsiteY60" fmla="*/ 408373 h 153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189608" h="1535837">
                <a:moveTo>
                  <a:pt x="701336" y="0"/>
                </a:moveTo>
                <a:cubicBezTo>
                  <a:pt x="702815" y="3697"/>
                  <a:pt x="725650" y="58267"/>
                  <a:pt x="727969" y="71021"/>
                </a:cubicBezTo>
                <a:cubicBezTo>
                  <a:pt x="744546" y="162194"/>
                  <a:pt x="720760" y="117915"/>
                  <a:pt x="754602" y="168676"/>
                </a:cubicBezTo>
                <a:lnTo>
                  <a:pt x="772357" y="221942"/>
                </a:lnTo>
                <a:cubicBezTo>
                  <a:pt x="775316" y="230820"/>
                  <a:pt x="777050" y="240205"/>
                  <a:pt x="781235" y="248575"/>
                </a:cubicBezTo>
                <a:cubicBezTo>
                  <a:pt x="793385" y="272875"/>
                  <a:pt x="800015" y="289807"/>
                  <a:pt x="816745" y="310719"/>
                </a:cubicBezTo>
                <a:cubicBezTo>
                  <a:pt x="821974" y="317255"/>
                  <a:pt x="828582" y="322556"/>
                  <a:pt x="834501" y="328474"/>
                </a:cubicBezTo>
                <a:cubicBezTo>
                  <a:pt x="848578" y="370706"/>
                  <a:pt x="845895" y="378228"/>
                  <a:pt x="870011" y="408373"/>
                </a:cubicBezTo>
                <a:cubicBezTo>
                  <a:pt x="875240" y="414909"/>
                  <a:pt x="881848" y="420210"/>
                  <a:pt x="887767" y="426128"/>
                </a:cubicBezTo>
                <a:cubicBezTo>
                  <a:pt x="897144" y="454261"/>
                  <a:pt x="894730" y="454806"/>
                  <a:pt x="914400" y="479394"/>
                </a:cubicBezTo>
                <a:cubicBezTo>
                  <a:pt x="919629" y="485930"/>
                  <a:pt x="927512" y="490186"/>
                  <a:pt x="932155" y="497150"/>
                </a:cubicBezTo>
                <a:cubicBezTo>
                  <a:pt x="939496" y="508161"/>
                  <a:pt x="944698" y="520496"/>
                  <a:pt x="949911" y="532660"/>
                </a:cubicBezTo>
                <a:cubicBezTo>
                  <a:pt x="953597" y="541261"/>
                  <a:pt x="953973" y="551269"/>
                  <a:pt x="958788" y="559293"/>
                </a:cubicBezTo>
                <a:cubicBezTo>
                  <a:pt x="967222" y="573349"/>
                  <a:pt x="991080" y="586739"/>
                  <a:pt x="1003177" y="594804"/>
                </a:cubicBezTo>
                <a:cubicBezTo>
                  <a:pt x="1006136" y="603682"/>
                  <a:pt x="1006615" y="613822"/>
                  <a:pt x="1012054" y="621437"/>
                </a:cubicBezTo>
                <a:cubicBezTo>
                  <a:pt x="1024189" y="638427"/>
                  <a:pt x="1053344" y="664276"/>
                  <a:pt x="1074198" y="674703"/>
                </a:cubicBezTo>
                <a:cubicBezTo>
                  <a:pt x="1082568" y="678888"/>
                  <a:pt x="1092461" y="679396"/>
                  <a:pt x="1100831" y="683581"/>
                </a:cubicBezTo>
                <a:cubicBezTo>
                  <a:pt x="1120784" y="693557"/>
                  <a:pt x="1140072" y="711139"/>
                  <a:pt x="1154097" y="727969"/>
                </a:cubicBezTo>
                <a:cubicBezTo>
                  <a:pt x="1160927" y="736166"/>
                  <a:pt x="1165934" y="745724"/>
                  <a:pt x="1171852" y="754602"/>
                </a:cubicBezTo>
                <a:cubicBezTo>
                  <a:pt x="1174811" y="772357"/>
                  <a:pt x="1177200" y="790217"/>
                  <a:pt x="1180730" y="807868"/>
                </a:cubicBezTo>
                <a:cubicBezTo>
                  <a:pt x="1183123" y="819832"/>
                  <a:pt x="1189608" y="831178"/>
                  <a:pt x="1189608" y="843379"/>
                </a:cubicBezTo>
                <a:cubicBezTo>
                  <a:pt x="1189608" y="926851"/>
                  <a:pt x="1185564" y="893439"/>
                  <a:pt x="1162975" y="949911"/>
                </a:cubicBezTo>
                <a:cubicBezTo>
                  <a:pt x="1156024" y="967288"/>
                  <a:pt x="1160792" y="992795"/>
                  <a:pt x="1145219" y="1003177"/>
                </a:cubicBezTo>
                <a:cubicBezTo>
                  <a:pt x="1136341" y="1009095"/>
                  <a:pt x="1126917" y="1014267"/>
                  <a:pt x="1118586" y="1020932"/>
                </a:cubicBezTo>
                <a:cubicBezTo>
                  <a:pt x="1112050" y="1026161"/>
                  <a:pt x="1108317" y="1034945"/>
                  <a:pt x="1100831" y="1038688"/>
                </a:cubicBezTo>
                <a:cubicBezTo>
                  <a:pt x="1050893" y="1063657"/>
                  <a:pt x="1006238" y="1060200"/>
                  <a:pt x="949911" y="1065321"/>
                </a:cubicBezTo>
                <a:cubicBezTo>
                  <a:pt x="938074" y="1068280"/>
                  <a:pt x="926087" y="1070692"/>
                  <a:pt x="914400" y="1074198"/>
                </a:cubicBezTo>
                <a:cubicBezTo>
                  <a:pt x="896473" y="1079576"/>
                  <a:pt x="861134" y="1091954"/>
                  <a:pt x="861134" y="1091954"/>
                </a:cubicBezTo>
                <a:cubicBezTo>
                  <a:pt x="849297" y="1109709"/>
                  <a:pt x="832371" y="1124976"/>
                  <a:pt x="825623" y="1145220"/>
                </a:cubicBezTo>
                <a:cubicBezTo>
                  <a:pt x="813371" y="1181975"/>
                  <a:pt x="821936" y="1164067"/>
                  <a:pt x="798990" y="1198486"/>
                </a:cubicBezTo>
                <a:cubicBezTo>
                  <a:pt x="796031" y="1260630"/>
                  <a:pt x="795279" y="1322918"/>
                  <a:pt x="790112" y="1384917"/>
                </a:cubicBezTo>
                <a:cubicBezTo>
                  <a:pt x="787460" y="1416747"/>
                  <a:pt x="779917" y="1407387"/>
                  <a:pt x="763479" y="1429305"/>
                </a:cubicBezTo>
                <a:cubicBezTo>
                  <a:pt x="686906" y="1531402"/>
                  <a:pt x="763297" y="1450758"/>
                  <a:pt x="701336" y="1500326"/>
                </a:cubicBezTo>
                <a:cubicBezTo>
                  <a:pt x="694800" y="1505555"/>
                  <a:pt x="691067" y="1514339"/>
                  <a:pt x="683580" y="1518082"/>
                </a:cubicBezTo>
                <a:cubicBezTo>
                  <a:pt x="675225" y="1522260"/>
                  <a:pt x="608346" y="1534904"/>
                  <a:pt x="603681" y="1535837"/>
                </a:cubicBezTo>
                <a:cubicBezTo>
                  <a:pt x="550415" y="1532878"/>
                  <a:pt x="497012" y="1531789"/>
                  <a:pt x="443883" y="1526959"/>
                </a:cubicBezTo>
                <a:cubicBezTo>
                  <a:pt x="399193" y="1522896"/>
                  <a:pt x="417727" y="1522014"/>
                  <a:pt x="390617" y="1500326"/>
                </a:cubicBezTo>
                <a:cubicBezTo>
                  <a:pt x="382285" y="1493661"/>
                  <a:pt x="373248" y="1487865"/>
                  <a:pt x="363984" y="1482571"/>
                </a:cubicBezTo>
                <a:cubicBezTo>
                  <a:pt x="335712" y="1466416"/>
                  <a:pt x="328519" y="1470794"/>
                  <a:pt x="310718" y="1447060"/>
                </a:cubicBezTo>
                <a:cubicBezTo>
                  <a:pt x="245287" y="1359818"/>
                  <a:pt x="298755" y="1427122"/>
                  <a:pt x="257452" y="1358284"/>
                </a:cubicBezTo>
                <a:cubicBezTo>
                  <a:pt x="246473" y="1339986"/>
                  <a:pt x="228690" y="1325262"/>
                  <a:pt x="221942" y="1305018"/>
                </a:cubicBezTo>
                <a:cubicBezTo>
                  <a:pt x="210417" y="1270445"/>
                  <a:pt x="219681" y="1285002"/>
                  <a:pt x="195309" y="1260629"/>
                </a:cubicBezTo>
                <a:cubicBezTo>
                  <a:pt x="171050" y="1187855"/>
                  <a:pt x="213012" y="1300503"/>
                  <a:pt x="133165" y="1180730"/>
                </a:cubicBezTo>
                <a:cubicBezTo>
                  <a:pt x="78517" y="1098757"/>
                  <a:pt x="148254" y="1199591"/>
                  <a:pt x="97654" y="1136342"/>
                </a:cubicBezTo>
                <a:cubicBezTo>
                  <a:pt x="90989" y="1128011"/>
                  <a:pt x="86729" y="1117906"/>
                  <a:pt x="79899" y="1109709"/>
                </a:cubicBezTo>
                <a:cubicBezTo>
                  <a:pt x="55355" y="1080256"/>
                  <a:pt x="52043" y="1089507"/>
                  <a:pt x="35511" y="1056443"/>
                </a:cubicBezTo>
                <a:cubicBezTo>
                  <a:pt x="28052" y="1041524"/>
                  <a:pt x="22022" y="1008523"/>
                  <a:pt x="17755" y="994299"/>
                </a:cubicBezTo>
                <a:cubicBezTo>
                  <a:pt x="12377" y="976373"/>
                  <a:pt x="0" y="941033"/>
                  <a:pt x="0" y="941033"/>
                </a:cubicBezTo>
                <a:cubicBezTo>
                  <a:pt x="6096" y="861780"/>
                  <a:pt x="-11531" y="844786"/>
                  <a:pt x="26633" y="798990"/>
                </a:cubicBezTo>
                <a:cubicBezTo>
                  <a:pt x="34671" y="789345"/>
                  <a:pt x="42820" y="779321"/>
                  <a:pt x="53266" y="772357"/>
                </a:cubicBezTo>
                <a:cubicBezTo>
                  <a:pt x="61052" y="767166"/>
                  <a:pt x="71021" y="766439"/>
                  <a:pt x="79899" y="763480"/>
                </a:cubicBezTo>
                <a:cubicBezTo>
                  <a:pt x="165392" y="677987"/>
                  <a:pt x="74433" y="764303"/>
                  <a:pt x="142043" y="710214"/>
                </a:cubicBezTo>
                <a:cubicBezTo>
                  <a:pt x="169571" y="688191"/>
                  <a:pt x="149993" y="692922"/>
                  <a:pt x="186431" y="674703"/>
                </a:cubicBezTo>
                <a:cubicBezTo>
                  <a:pt x="194801" y="670518"/>
                  <a:pt x="204694" y="670010"/>
                  <a:pt x="213064" y="665825"/>
                </a:cubicBezTo>
                <a:cubicBezTo>
                  <a:pt x="222607" y="661053"/>
                  <a:pt x="229947" y="652403"/>
                  <a:pt x="239697" y="648070"/>
                </a:cubicBezTo>
                <a:cubicBezTo>
                  <a:pt x="256800" y="640469"/>
                  <a:pt x="292963" y="630315"/>
                  <a:pt x="292963" y="630315"/>
                </a:cubicBezTo>
                <a:lnTo>
                  <a:pt x="372862" y="577049"/>
                </a:lnTo>
                <a:cubicBezTo>
                  <a:pt x="381740" y="571130"/>
                  <a:pt x="391950" y="566838"/>
                  <a:pt x="399495" y="559293"/>
                </a:cubicBezTo>
                <a:cubicBezTo>
                  <a:pt x="433673" y="525115"/>
                  <a:pt x="415682" y="539624"/>
                  <a:pt x="452761" y="514905"/>
                </a:cubicBezTo>
                <a:cubicBezTo>
                  <a:pt x="463755" y="481924"/>
                  <a:pt x="457883" y="491755"/>
                  <a:pt x="479394" y="461639"/>
                </a:cubicBezTo>
                <a:cubicBezTo>
                  <a:pt x="509578" y="419381"/>
                  <a:pt x="506027" y="441729"/>
                  <a:pt x="506027" y="408373"/>
                </a:cubicBezTo>
              </a:path>
            </a:pathLst>
          </a:custGeom>
          <a:pattFill prst="wdUpDiag">
            <a:fgClr>
              <a:schemeClr val="bg1">
                <a:lumMod val="75000"/>
              </a:schemeClr>
            </a:fgClr>
            <a:bgClr>
              <a:schemeClr val="bg1"/>
            </a:bgClr>
          </a:patt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Freeform 9"/>
          <p:cNvSpPr/>
          <p:nvPr/>
        </p:nvSpPr>
        <p:spPr>
          <a:xfrm>
            <a:off x="3100486" y="5618835"/>
            <a:ext cx="727969" cy="488272"/>
          </a:xfrm>
          <a:custGeom>
            <a:avLst/>
            <a:gdLst>
              <a:gd name="connsiteX0" fmla="*/ 461639 w 727969"/>
              <a:gd name="connsiteY0" fmla="*/ 0 h 488272"/>
              <a:gd name="connsiteX1" fmla="*/ 266330 w 727969"/>
              <a:gd name="connsiteY1" fmla="*/ 26633 h 488272"/>
              <a:gd name="connsiteX2" fmla="*/ 239697 w 727969"/>
              <a:gd name="connsiteY2" fmla="*/ 35511 h 488272"/>
              <a:gd name="connsiteX3" fmla="*/ 177553 w 727969"/>
              <a:gd name="connsiteY3" fmla="*/ 44388 h 488272"/>
              <a:gd name="connsiteX4" fmla="*/ 124287 w 727969"/>
              <a:gd name="connsiteY4" fmla="*/ 71021 h 488272"/>
              <a:gd name="connsiteX5" fmla="*/ 53266 w 727969"/>
              <a:gd name="connsiteY5" fmla="*/ 97654 h 488272"/>
              <a:gd name="connsiteX6" fmla="*/ 26633 w 727969"/>
              <a:gd name="connsiteY6" fmla="*/ 115410 h 488272"/>
              <a:gd name="connsiteX7" fmla="*/ 0 w 727969"/>
              <a:gd name="connsiteY7" fmla="*/ 168676 h 488272"/>
              <a:gd name="connsiteX8" fmla="*/ 8878 w 727969"/>
              <a:gd name="connsiteY8" fmla="*/ 257452 h 488272"/>
              <a:gd name="connsiteX9" fmla="*/ 17755 w 727969"/>
              <a:gd name="connsiteY9" fmla="*/ 284085 h 488272"/>
              <a:gd name="connsiteX10" fmla="*/ 44388 w 727969"/>
              <a:gd name="connsiteY10" fmla="*/ 292963 h 488272"/>
              <a:gd name="connsiteX11" fmla="*/ 88777 w 727969"/>
              <a:gd name="connsiteY11" fmla="*/ 346229 h 488272"/>
              <a:gd name="connsiteX12" fmla="*/ 142043 w 727969"/>
              <a:gd name="connsiteY12" fmla="*/ 372862 h 488272"/>
              <a:gd name="connsiteX13" fmla="*/ 213064 w 727969"/>
              <a:gd name="connsiteY13" fmla="*/ 399495 h 488272"/>
              <a:gd name="connsiteX14" fmla="*/ 506027 w 727969"/>
              <a:gd name="connsiteY14" fmla="*/ 399495 h 488272"/>
              <a:gd name="connsiteX15" fmla="*/ 541538 w 727969"/>
              <a:gd name="connsiteY15" fmla="*/ 417250 h 488272"/>
              <a:gd name="connsiteX16" fmla="*/ 630315 w 727969"/>
              <a:gd name="connsiteY16" fmla="*/ 470516 h 488272"/>
              <a:gd name="connsiteX17" fmla="*/ 683581 w 727969"/>
              <a:gd name="connsiteY17" fmla="*/ 488272 h 488272"/>
              <a:gd name="connsiteX18" fmla="*/ 701336 w 727969"/>
              <a:gd name="connsiteY18" fmla="*/ 470516 h 488272"/>
              <a:gd name="connsiteX19" fmla="*/ 727969 w 727969"/>
              <a:gd name="connsiteY19" fmla="*/ 381740 h 488272"/>
              <a:gd name="connsiteX20" fmla="*/ 719091 w 727969"/>
              <a:gd name="connsiteY20" fmla="*/ 266330 h 488272"/>
              <a:gd name="connsiteX21" fmla="*/ 701336 w 727969"/>
              <a:gd name="connsiteY21" fmla="*/ 213064 h 488272"/>
              <a:gd name="connsiteX22" fmla="*/ 692458 w 727969"/>
              <a:gd name="connsiteY22" fmla="*/ 186431 h 488272"/>
              <a:gd name="connsiteX23" fmla="*/ 674703 w 727969"/>
              <a:gd name="connsiteY23" fmla="*/ 159798 h 488272"/>
              <a:gd name="connsiteX24" fmla="*/ 665825 w 727969"/>
              <a:gd name="connsiteY24" fmla="*/ 133165 h 488272"/>
              <a:gd name="connsiteX25" fmla="*/ 630315 w 727969"/>
              <a:gd name="connsiteY25" fmla="*/ 79899 h 488272"/>
              <a:gd name="connsiteX26" fmla="*/ 612559 w 727969"/>
              <a:gd name="connsiteY26" fmla="*/ 53266 h 488272"/>
              <a:gd name="connsiteX27" fmla="*/ 559293 w 727969"/>
              <a:gd name="connsiteY27" fmla="*/ 35511 h 488272"/>
              <a:gd name="connsiteX28" fmla="*/ 532660 w 727969"/>
              <a:gd name="connsiteY28" fmla="*/ 26633 h 488272"/>
              <a:gd name="connsiteX29" fmla="*/ 399495 w 727969"/>
              <a:gd name="connsiteY29" fmla="*/ 17755 h 48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7969" h="488272">
                <a:moveTo>
                  <a:pt x="461639" y="0"/>
                </a:moveTo>
                <a:cubicBezTo>
                  <a:pt x="363219" y="39367"/>
                  <a:pt x="456059" y="7659"/>
                  <a:pt x="266330" y="26633"/>
                </a:cubicBezTo>
                <a:cubicBezTo>
                  <a:pt x="257019" y="27564"/>
                  <a:pt x="248873" y="33676"/>
                  <a:pt x="239697" y="35511"/>
                </a:cubicBezTo>
                <a:cubicBezTo>
                  <a:pt x="219178" y="39615"/>
                  <a:pt x="198268" y="41429"/>
                  <a:pt x="177553" y="44388"/>
                </a:cubicBezTo>
                <a:cubicBezTo>
                  <a:pt x="110613" y="66702"/>
                  <a:pt x="193123" y="36603"/>
                  <a:pt x="124287" y="71021"/>
                </a:cubicBezTo>
                <a:cubicBezTo>
                  <a:pt x="103047" y="81641"/>
                  <a:pt x="76322" y="89969"/>
                  <a:pt x="53266" y="97654"/>
                </a:cubicBezTo>
                <a:cubicBezTo>
                  <a:pt x="44388" y="103573"/>
                  <a:pt x="34178" y="107865"/>
                  <a:pt x="26633" y="115410"/>
                </a:cubicBezTo>
                <a:cubicBezTo>
                  <a:pt x="9424" y="132619"/>
                  <a:pt x="7220" y="147015"/>
                  <a:pt x="0" y="168676"/>
                </a:cubicBezTo>
                <a:cubicBezTo>
                  <a:pt x="2959" y="198268"/>
                  <a:pt x="4356" y="228058"/>
                  <a:pt x="8878" y="257452"/>
                </a:cubicBezTo>
                <a:cubicBezTo>
                  <a:pt x="10301" y="266701"/>
                  <a:pt x="11138" y="277468"/>
                  <a:pt x="17755" y="284085"/>
                </a:cubicBezTo>
                <a:cubicBezTo>
                  <a:pt x="24372" y="290702"/>
                  <a:pt x="35510" y="290004"/>
                  <a:pt x="44388" y="292963"/>
                </a:cubicBezTo>
                <a:cubicBezTo>
                  <a:pt x="61846" y="319149"/>
                  <a:pt x="63145" y="324869"/>
                  <a:pt x="88777" y="346229"/>
                </a:cubicBezTo>
                <a:cubicBezTo>
                  <a:pt x="118883" y="371317"/>
                  <a:pt x="109071" y="358731"/>
                  <a:pt x="142043" y="372862"/>
                </a:cubicBezTo>
                <a:cubicBezTo>
                  <a:pt x="207035" y="400716"/>
                  <a:pt x="147595" y="383127"/>
                  <a:pt x="213064" y="399495"/>
                </a:cubicBezTo>
                <a:cubicBezTo>
                  <a:pt x="304732" y="395130"/>
                  <a:pt x="412159" y="381895"/>
                  <a:pt x="506027" y="399495"/>
                </a:cubicBezTo>
                <a:cubicBezTo>
                  <a:pt x="519034" y="401934"/>
                  <a:pt x="530190" y="410441"/>
                  <a:pt x="541538" y="417250"/>
                </a:cubicBezTo>
                <a:cubicBezTo>
                  <a:pt x="583233" y="442267"/>
                  <a:pt x="589723" y="454279"/>
                  <a:pt x="630315" y="470516"/>
                </a:cubicBezTo>
                <a:cubicBezTo>
                  <a:pt x="647692" y="477467"/>
                  <a:pt x="683581" y="488272"/>
                  <a:pt x="683581" y="488272"/>
                </a:cubicBezTo>
                <a:cubicBezTo>
                  <a:pt x="689499" y="482353"/>
                  <a:pt x="697593" y="478002"/>
                  <a:pt x="701336" y="470516"/>
                </a:cubicBezTo>
                <a:cubicBezTo>
                  <a:pt x="712141" y="448905"/>
                  <a:pt x="721597" y="407225"/>
                  <a:pt x="727969" y="381740"/>
                </a:cubicBezTo>
                <a:cubicBezTo>
                  <a:pt x="725010" y="343270"/>
                  <a:pt x="725109" y="304442"/>
                  <a:pt x="719091" y="266330"/>
                </a:cubicBezTo>
                <a:cubicBezTo>
                  <a:pt x="716172" y="247843"/>
                  <a:pt x="707254" y="230819"/>
                  <a:pt x="701336" y="213064"/>
                </a:cubicBezTo>
                <a:cubicBezTo>
                  <a:pt x="698377" y="204186"/>
                  <a:pt x="697649" y="194217"/>
                  <a:pt x="692458" y="186431"/>
                </a:cubicBezTo>
                <a:cubicBezTo>
                  <a:pt x="686540" y="177553"/>
                  <a:pt x="679475" y="169341"/>
                  <a:pt x="674703" y="159798"/>
                </a:cubicBezTo>
                <a:cubicBezTo>
                  <a:pt x="670518" y="151428"/>
                  <a:pt x="670370" y="141345"/>
                  <a:pt x="665825" y="133165"/>
                </a:cubicBezTo>
                <a:cubicBezTo>
                  <a:pt x="655462" y="114511"/>
                  <a:pt x="642152" y="97654"/>
                  <a:pt x="630315" y="79899"/>
                </a:cubicBezTo>
                <a:cubicBezTo>
                  <a:pt x="624396" y="71021"/>
                  <a:pt x="622681" y="56640"/>
                  <a:pt x="612559" y="53266"/>
                </a:cubicBezTo>
                <a:lnTo>
                  <a:pt x="559293" y="35511"/>
                </a:lnTo>
                <a:cubicBezTo>
                  <a:pt x="550415" y="32552"/>
                  <a:pt x="541986" y="27410"/>
                  <a:pt x="532660" y="26633"/>
                </a:cubicBezTo>
                <a:cubicBezTo>
                  <a:pt x="417281" y="17018"/>
                  <a:pt x="461762" y="17755"/>
                  <a:pt x="399495" y="17755"/>
                </a:cubicBezTo>
              </a:path>
            </a:pathLst>
          </a:custGeom>
          <a:pattFill prst="wdUpDiag">
            <a:fgClr>
              <a:schemeClr val="bg1">
                <a:lumMod val="75000"/>
              </a:schemeClr>
            </a:fgClr>
            <a:bgClr>
              <a:schemeClr val="bg1"/>
            </a:bgClr>
          </a:patt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4177436" y="2829758"/>
            <a:ext cx="360040" cy="360040"/>
          </a:xfrm>
          <a:prstGeom prst="rect">
            <a:avLst/>
          </a:prstGeom>
          <a:pattFill prst="wdUpDiag">
            <a:fgClr>
              <a:schemeClr val="bg1">
                <a:lumMod val="75000"/>
              </a:schemeClr>
            </a:fgClr>
            <a:bgClr>
              <a:schemeClr val="bg1"/>
            </a:bgClr>
          </a:patt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4177436" y="2469718"/>
            <a:ext cx="360040" cy="360040"/>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177436" y="3212976"/>
            <a:ext cx="360040" cy="36004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4644008" y="2060848"/>
            <a:ext cx="1479892" cy="1482457"/>
          </a:xfrm>
          <a:prstGeom prst="rect">
            <a:avLst/>
          </a:prstGeom>
          <a:noFill/>
        </p:spPr>
        <p:txBody>
          <a:bodyPr wrap="none" rtlCol="0">
            <a:spAutoFit/>
          </a:bodyPr>
          <a:lstStyle/>
          <a:p>
            <a:pPr>
              <a:spcAft>
                <a:spcPts val="1000"/>
              </a:spcAft>
            </a:pPr>
            <a:r>
              <a:rPr lang="en-CA"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Fire Severity</a:t>
            </a:r>
          </a:p>
          <a:p>
            <a:pPr>
              <a:spcAft>
                <a:spcPts val="600"/>
              </a:spcAft>
            </a:pPr>
            <a:r>
              <a:rPr lang="en-CA" dirty="0">
                <a:latin typeface="Arial" panose="020B0604020202020204" pitchFamily="34" charset="0"/>
                <a:cs typeface="Arial" panose="020B0604020202020204" pitchFamily="34" charset="0"/>
              </a:rPr>
              <a:t>Light</a:t>
            </a:r>
          </a:p>
          <a:p>
            <a:pPr>
              <a:spcAft>
                <a:spcPts val="600"/>
              </a:spcAft>
            </a:pPr>
            <a:r>
              <a:rPr lang="en-CA" dirty="0">
                <a:latin typeface="Arial" panose="020B0604020202020204" pitchFamily="34" charset="0"/>
                <a:cs typeface="Arial" panose="020B0604020202020204" pitchFamily="34" charset="0"/>
              </a:rPr>
              <a:t>Moderate</a:t>
            </a:r>
          </a:p>
          <a:p>
            <a:pPr>
              <a:spcAft>
                <a:spcPts val="600"/>
              </a:spcAft>
            </a:pPr>
            <a:r>
              <a:rPr lang="en-CA" dirty="0">
                <a:latin typeface="Arial" panose="020B0604020202020204" pitchFamily="34" charset="0"/>
                <a:cs typeface="Arial" panose="020B0604020202020204" pitchFamily="34" charset="0"/>
              </a:rPr>
              <a:t>Severe</a:t>
            </a:r>
          </a:p>
        </p:txBody>
      </p:sp>
      <p:sp>
        <p:nvSpPr>
          <p:cNvPr id="16" name="Freeform 15"/>
          <p:cNvSpPr/>
          <p:nvPr/>
        </p:nvSpPr>
        <p:spPr>
          <a:xfrm>
            <a:off x="4550282" y="4616388"/>
            <a:ext cx="541217" cy="480093"/>
          </a:xfrm>
          <a:custGeom>
            <a:avLst/>
            <a:gdLst>
              <a:gd name="connsiteX0" fmla="*/ 199271 w 541217"/>
              <a:gd name="connsiteY0" fmla="*/ 35511 h 480093"/>
              <a:gd name="connsiteX1" fmla="*/ 154883 w 541217"/>
              <a:gd name="connsiteY1" fmla="*/ 62144 h 480093"/>
              <a:gd name="connsiteX2" fmla="*/ 119372 w 541217"/>
              <a:gd name="connsiteY2" fmla="*/ 79899 h 480093"/>
              <a:gd name="connsiteX3" fmla="*/ 74984 w 541217"/>
              <a:gd name="connsiteY3" fmla="*/ 106532 h 480093"/>
              <a:gd name="connsiteX4" fmla="*/ 39473 w 541217"/>
              <a:gd name="connsiteY4" fmla="*/ 142043 h 480093"/>
              <a:gd name="connsiteX5" fmla="*/ 12840 w 541217"/>
              <a:gd name="connsiteY5" fmla="*/ 168676 h 480093"/>
              <a:gd name="connsiteX6" fmla="*/ 12840 w 541217"/>
              <a:gd name="connsiteY6" fmla="*/ 310719 h 480093"/>
              <a:gd name="connsiteX7" fmla="*/ 21718 w 541217"/>
              <a:gd name="connsiteY7" fmla="*/ 337352 h 480093"/>
              <a:gd name="connsiteX8" fmla="*/ 57229 w 541217"/>
              <a:gd name="connsiteY8" fmla="*/ 390618 h 480093"/>
              <a:gd name="connsiteX9" fmla="*/ 101617 w 541217"/>
              <a:gd name="connsiteY9" fmla="*/ 435006 h 480093"/>
              <a:gd name="connsiteX10" fmla="*/ 146005 w 541217"/>
              <a:gd name="connsiteY10" fmla="*/ 461639 h 480093"/>
              <a:gd name="connsiteX11" fmla="*/ 163761 w 541217"/>
              <a:gd name="connsiteY11" fmla="*/ 479395 h 480093"/>
              <a:gd name="connsiteX12" fmla="*/ 261415 w 541217"/>
              <a:gd name="connsiteY12" fmla="*/ 470517 h 480093"/>
              <a:gd name="connsiteX13" fmla="*/ 288048 w 541217"/>
              <a:gd name="connsiteY13" fmla="*/ 452762 h 480093"/>
              <a:gd name="connsiteX14" fmla="*/ 341314 w 541217"/>
              <a:gd name="connsiteY14" fmla="*/ 399495 h 480093"/>
              <a:gd name="connsiteX15" fmla="*/ 376825 w 541217"/>
              <a:gd name="connsiteY15" fmla="*/ 381740 h 480093"/>
              <a:gd name="connsiteX16" fmla="*/ 403458 w 541217"/>
              <a:gd name="connsiteY16" fmla="*/ 363985 h 480093"/>
              <a:gd name="connsiteX17" fmla="*/ 456724 w 541217"/>
              <a:gd name="connsiteY17" fmla="*/ 301841 h 480093"/>
              <a:gd name="connsiteX18" fmla="*/ 483357 w 541217"/>
              <a:gd name="connsiteY18" fmla="*/ 284086 h 480093"/>
              <a:gd name="connsiteX19" fmla="*/ 518868 w 541217"/>
              <a:gd name="connsiteY19" fmla="*/ 248575 h 480093"/>
              <a:gd name="connsiteX20" fmla="*/ 527745 w 541217"/>
              <a:gd name="connsiteY20" fmla="*/ 71022 h 480093"/>
              <a:gd name="connsiteX21" fmla="*/ 509990 w 541217"/>
              <a:gd name="connsiteY21" fmla="*/ 53266 h 480093"/>
              <a:gd name="connsiteX22" fmla="*/ 492235 w 541217"/>
              <a:gd name="connsiteY22" fmla="*/ 26633 h 480093"/>
              <a:gd name="connsiteX23" fmla="*/ 465601 w 541217"/>
              <a:gd name="connsiteY23" fmla="*/ 17756 h 480093"/>
              <a:gd name="connsiteX24" fmla="*/ 403458 w 541217"/>
              <a:gd name="connsiteY24" fmla="*/ 0 h 480093"/>
              <a:gd name="connsiteX25" fmla="*/ 279170 w 541217"/>
              <a:gd name="connsiteY25" fmla="*/ 26633 h 480093"/>
              <a:gd name="connsiteX26" fmla="*/ 208149 w 541217"/>
              <a:gd name="connsiteY26" fmla="*/ 35511 h 480093"/>
              <a:gd name="connsiteX27" fmla="*/ 199271 w 541217"/>
              <a:gd name="connsiteY27" fmla="*/ 35511 h 48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41217" h="480093">
                <a:moveTo>
                  <a:pt x="199271" y="35511"/>
                </a:moveTo>
                <a:cubicBezTo>
                  <a:pt x="190393" y="39950"/>
                  <a:pt x="169967" y="53764"/>
                  <a:pt x="154883" y="62144"/>
                </a:cubicBezTo>
                <a:cubicBezTo>
                  <a:pt x="143314" y="68571"/>
                  <a:pt x="130383" y="72558"/>
                  <a:pt x="119372" y="79899"/>
                </a:cubicBezTo>
                <a:cubicBezTo>
                  <a:pt x="70627" y="112396"/>
                  <a:pt x="136807" y="85926"/>
                  <a:pt x="74984" y="106532"/>
                </a:cubicBezTo>
                <a:lnTo>
                  <a:pt x="39473" y="142043"/>
                </a:lnTo>
                <a:lnTo>
                  <a:pt x="12840" y="168676"/>
                </a:lnTo>
                <a:cubicBezTo>
                  <a:pt x="-7180" y="228739"/>
                  <a:pt x="-1116" y="199065"/>
                  <a:pt x="12840" y="310719"/>
                </a:cubicBezTo>
                <a:cubicBezTo>
                  <a:pt x="14001" y="320005"/>
                  <a:pt x="17173" y="329172"/>
                  <a:pt x="21718" y="337352"/>
                </a:cubicBezTo>
                <a:cubicBezTo>
                  <a:pt x="32081" y="356006"/>
                  <a:pt x="45392" y="372863"/>
                  <a:pt x="57229" y="390618"/>
                </a:cubicBezTo>
                <a:cubicBezTo>
                  <a:pt x="87669" y="436278"/>
                  <a:pt x="59340" y="401184"/>
                  <a:pt x="101617" y="435006"/>
                </a:cubicBezTo>
                <a:cubicBezTo>
                  <a:pt x="136435" y="462861"/>
                  <a:pt x="99752" y="446223"/>
                  <a:pt x="146005" y="461639"/>
                </a:cubicBezTo>
                <a:cubicBezTo>
                  <a:pt x="151924" y="467558"/>
                  <a:pt x="155415" y="478753"/>
                  <a:pt x="163761" y="479395"/>
                </a:cubicBezTo>
                <a:cubicBezTo>
                  <a:pt x="196350" y="481902"/>
                  <a:pt x="229455" y="477366"/>
                  <a:pt x="261415" y="470517"/>
                </a:cubicBezTo>
                <a:cubicBezTo>
                  <a:pt x="271848" y="468281"/>
                  <a:pt x="279947" y="459706"/>
                  <a:pt x="288048" y="452762"/>
                </a:cubicBezTo>
                <a:cubicBezTo>
                  <a:pt x="288064" y="452748"/>
                  <a:pt x="332429" y="408381"/>
                  <a:pt x="341314" y="399495"/>
                </a:cubicBezTo>
                <a:cubicBezTo>
                  <a:pt x="350672" y="390137"/>
                  <a:pt x="365335" y="388306"/>
                  <a:pt x="376825" y="381740"/>
                </a:cubicBezTo>
                <a:cubicBezTo>
                  <a:pt x="386089" y="376447"/>
                  <a:pt x="394580" y="369903"/>
                  <a:pt x="403458" y="363985"/>
                </a:cubicBezTo>
                <a:cubicBezTo>
                  <a:pt x="430499" y="323423"/>
                  <a:pt x="413668" y="344897"/>
                  <a:pt x="456724" y="301841"/>
                </a:cubicBezTo>
                <a:cubicBezTo>
                  <a:pt x="464269" y="294296"/>
                  <a:pt x="475256" y="291030"/>
                  <a:pt x="483357" y="284086"/>
                </a:cubicBezTo>
                <a:cubicBezTo>
                  <a:pt x="496067" y="273192"/>
                  <a:pt x="518868" y="248575"/>
                  <a:pt x="518868" y="248575"/>
                </a:cubicBezTo>
                <a:cubicBezTo>
                  <a:pt x="544972" y="170261"/>
                  <a:pt x="548576" y="182119"/>
                  <a:pt x="527745" y="71022"/>
                </a:cubicBezTo>
                <a:cubicBezTo>
                  <a:pt x="526203" y="62795"/>
                  <a:pt x="515219" y="59802"/>
                  <a:pt x="509990" y="53266"/>
                </a:cubicBezTo>
                <a:cubicBezTo>
                  <a:pt x="503325" y="44934"/>
                  <a:pt x="500567" y="33298"/>
                  <a:pt x="492235" y="26633"/>
                </a:cubicBezTo>
                <a:cubicBezTo>
                  <a:pt x="484927" y="20787"/>
                  <a:pt x="474599" y="20327"/>
                  <a:pt x="465601" y="17756"/>
                </a:cubicBezTo>
                <a:cubicBezTo>
                  <a:pt x="387604" y="-4528"/>
                  <a:pt x="467289" y="21278"/>
                  <a:pt x="403458" y="0"/>
                </a:cubicBezTo>
                <a:cubicBezTo>
                  <a:pt x="313865" y="11199"/>
                  <a:pt x="355070" y="1333"/>
                  <a:pt x="279170" y="26633"/>
                </a:cubicBezTo>
                <a:cubicBezTo>
                  <a:pt x="256536" y="34177"/>
                  <a:pt x="231544" y="30832"/>
                  <a:pt x="208149" y="35511"/>
                </a:cubicBezTo>
                <a:cubicBezTo>
                  <a:pt x="201661" y="36809"/>
                  <a:pt x="208149" y="31072"/>
                  <a:pt x="199271" y="35511"/>
                </a:cubicBezTo>
                <a:close/>
              </a:path>
            </a:pathLst>
          </a:cu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Freeform 17"/>
          <p:cNvSpPr/>
          <p:nvPr/>
        </p:nvSpPr>
        <p:spPr>
          <a:xfrm>
            <a:off x="683581" y="2743082"/>
            <a:ext cx="394743" cy="461757"/>
          </a:xfrm>
          <a:custGeom>
            <a:avLst/>
            <a:gdLst>
              <a:gd name="connsiteX0" fmla="*/ 239697 w 394743"/>
              <a:gd name="connsiteY0" fmla="*/ 8996 h 461757"/>
              <a:gd name="connsiteX1" fmla="*/ 195308 w 394743"/>
              <a:gd name="connsiteY1" fmla="*/ 26751 h 461757"/>
              <a:gd name="connsiteX2" fmla="*/ 168675 w 394743"/>
              <a:gd name="connsiteY2" fmla="*/ 35629 h 461757"/>
              <a:gd name="connsiteX3" fmla="*/ 115409 w 394743"/>
              <a:gd name="connsiteY3" fmla="*/ 62262 h 461757"/>
              <a:gd name="connsiteX4" fmla="*/ 88776 w 394743"/>
              <a:gd name="connsiteY4" fmla="*/ 88895 h 461757"/>
              <a:gd name="connsiteX5" fmla="*/ 62143 w 394743"/>
              <a:gd name="connsiteY5" fmla="*/ 97772 h 461757"/>
              <a:gd name="connsiteX6" fmla="*/ 26633 w 394743"/>
              <a:gd name="connsiteY6" fmla="*/ 142161 h 461757"/>
              <a:gd name="connsiteX7" fmla="*/ 8877 w 394743"/>
              <a:gd name="connsiteY7" fmla="*/ 195427 h 461757"/>
              <a:gd name="connsiteX8" fmla="*/ 0 w 394743"/>
              <a:gd name="connsiteY8" fmla="*/ 222060 h 461757"/>
              <a:gd name="connsiteX9" fmla="*/ 8877 w 394743"/>
              <a:gd name="connsiteY9" fmla="*/ 355225 h 461757"/>
              <a:gd name="connsiteX10" fmla="*/ 26633 w 394743"/>
              <a:gd name="connsiteY10" fmla="*/ 381858 h 461757"/>
              <a:gd name="connsiteX11" fmla="*/ 35510 w 394743"/>
              <a:gd name="connsiteY11" fmla="*/ 408491 h 461757"/>
              <a:gd name="connsiteX12" fmla="*/ 88776 w 394743"/>
              <a:gd name="connsiteY12" fmla="*/ 435124 h 461757"/>
              <a:gd name="connsiteX13" fmla="*/ 142042 w 394743"/>
              <a:gd name="connsiteY13" fmla="*/ 461757 h 461757"/>
              <a:gd name="connsiteX14" fmla="*/ 275207 w 394743"/>
              <a:gd name="connsiteY14" fmla="*/ 452879 h 461757"/>
              <a:gd name="connsiteX15" fmla="*/ 301840 w 394743"/>
              <a:gd name="connsiteY15" fmla="*/ 435124 h 461757"/>
              <a:gd name="connsiteX16" fmla="*/ 310718 w 394743"/>
              <a:gd name="connsiteY16" fmla="*/ 266448 h 461757"/>
              <a:gd name="connsiteX17" fmla="*/ 328473 w 394743"/>
              <a:gd name="connsiteY17" fmla="*/ 239815 h 461757"/>
              <a:gd name="connsiteX18" fmla="*/ 346229 w 394743"/>
              <a:gd name="connsiteY18" fmla="*/ 222060 h 461757"/>
              <a:gd name="connsiteX19" fmla="*/ 381739 w 394743"/>
              <a:gd name="connsiteY19" fmla="*/ 177671 h 461757"/>
              <a:gd name="connsiteX20" fmla="*/ 381739 w 394743"/>
              <a:gd name="connsiteY20" fmla="*/ 53384 h 461757"/>
              <a:gd name="connsiteX21" fmla="*/ 363984 w 394743"/>
              <a:gd name="connsiteY21" fmla="*/ 26751 h 461757"/>
              <a:gd name="connsiteX22" fmla="*/ 319596 w 394743"/>
              <a:gd name="connsiteY22" fmla="*/ 17873 h 461757"/>
              <a:gd name="connsiteX23" fmla="*/ 301840 w 394743"/>
              <a:gd name="connsiteY23" fmla="*/ 118 h 461757"/>
              <a:gd name="connsiteX24" fmla="*/ 221941 w 394743"/>
              <a:gd name="connsiteY24" fmla="*/ 17873 h 461757"/>
              <a:gd name="connsiteX25" fmla="*/ 239697 w 394743"/>
              <a:gd name="connsiteY25" fmla="*/ 8996 h 4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4743" h="461757">
                <a:moveTo>
                  <a:pt x="239697" y="8996"/>
                </a:moveTo>
                <a:cubicBezTo>
                  <a:pt x="235258" y="10476"/>
                  <a:pt x="210229" y="21156"/>
                  <a:pt x="195308" y="26751"/>
                </a:cubicBezTo>
                <a:cubicBezTo>
                  <a:pt x="186546" y="30037"/>
                  <a:pt x="177045" y="31444"/>
                  <a:pt x="168675" y="35629"/>
                </a:cubicBezTo>
                <a:cubicBezTo>
                  <a:pt x="99836" y="70048"/>
                  <a:pt x="182352" y="39947"/>
                  <a:pt x="115409" y="62262"/>
                </a:cubicBezTo>
                <a:cubicBezTo>
                  <a:pt x="106531" y="71140"/>
                  <a:pt x="99222" y="81931"/>
                  <a:pt x="88776" y="88895"/>
                </a:cubicBezTo>
                <a:cubicBezTo>
                  <a:pt x="80990" y="94086"/>
                  <a:pt x="70167" y="92957"/>
                  <a:pt x="62143" y="97772"/>
                </a:cubicBezTo>
                <a:cubicBezTo>
                  <a:pt x="50964" y="104479"/>
                  <a:pt x="31031" y="132265"/>
                  <a:pt x="26633" y="142161"/>
                </a:cubicBezTo>
                <a:cubicBezTo>
                  <a:pt x="19032" y="159264"/>
                  <a:pt x="14795" y="177672"/>
                  <a:pt x="8877" y="195427"/>
                </a:cubicBezTo>
                <a:lnTo>
                  <a:pt x="0" y="222060"/>
                </a:lnTo>
                <a:cubicBezTo>
                  <a:pt x="2959" y="266448"/>
                  <a:pt x="1563" y="311343"/>
                  <a:pt x="8877" y="355225"/>
                </a:cubicBezTo>
                <a:cubicBezTo>
                  <a:pt x="10631" y="365750"/>
                  <a:pt x="21861" y="372315"/>
                  <a:pt x="26633" y="381858"/>
                </a:cubicBezTo>
                <a:cubicBezTo>
                  <a:pt x="30818" y="390228"/>
                  <a:pt x="29664" y="401184"/>
                  <a:pt x="35510" y="408491"/>
                </a:cubicBezTo>
                <a:cubicBezTo>
                  <a:pt x="52470" y="429691"/>
                  <a:pt x="67334" y="424403"/>
                  <a:pt x="88776" y="435124"/>
                </a:cubicBezTo>
                <a:cubicBezTo>
                  <a:pt x="157615" y="469543"/>
                  <a:pt x="75099" y="439442"/>
                  <a:pt x="142042" y="461757"/>
                </a:cubicBezTo>
                <a:cubicBezTo>
                  <a:pt x="186430" y="458798"/>
                  <a:pt x="231325" y="460193"/>
                  <a:pt x="275207" y="452879"/>
                </a:cubicBezTo>
                <a:cubicBezTo>
                  <a:pt x="285731" y="451125"/>
                  <a:pt x="299844" y="445605"/>
                  <a:pt x="301840" y="435124"/>
                </a:cubicBezTo>
                <a:cubicBezTo>
                  <a:pt x="312375" y="379815"/>
                  <a:pt x="303111" y="322235"/>
                  <a:pt x="310718" y="266448"/>
                </a:cubicBezTo>
                <a:cubicBezTo>
                  <a:pt x="312160" y="255876"/>
                  <a:pt x="321808" y="248146"/>
                  <a:pt x="328473" y="239815"/>
                </a:cubicBezTo>
                <a:cubicBezTo>
                  <a:pt x="333702" y="233279"/>
                  <a:pt x="341000" y="228596"/>
                  <a:pt x="346229" y="222060"/>
                </a:cubicBezTo>
                <a:cubicBezTo>
                  <a:pt x="391036" y="166052"/>
                  <a:pt x="338860" y="220552"/>
                  <a:pt x="381739" y="177671"/>
                </a:cubicBezTo>
                <a:cubicBezTo>
                  <a:pt x="398653" y="126930"/>
                  <a:pt x="399498" y="136258"/>
                  <a:pt x="381739" y="53384"/>
                </a:cubicBezTo>
                <a:cubicBezTo>
                  <a:pt x="379503" y="42951"/>
                  <a:pt x="373248" y="32045"/>
                  <a:pt x="363984" y="26751"/>
                </a:cubicBezTo>
                <a:cubicBezTo>
                  <a:pt x="350883" y="19265"/>
                  <a:pt x="334392" y="20832"/>
                  <a:pt x="319596" y="17873"/>
                </a:cubicBezTo>
                <a:cubicBezTo>
                  <a:pt x="313677" y="11955"/>
                  <a:pt x="310145" y="1156"/>
                  <a:pt x="301840" y="118"/>
                </a:cubicBezTo>
                <a:cubicBezTo>
                  <a:pt x="290933" y="-1245"/>
                  <a:pt x="238831" y="9428"/>
                  <a:pt x="221941" y="17873"/>
                </a:cubicBezTo>
                <a:cubicBezTo>
                  <a:pt x="218198" y="19745"/>
                  <a:pt x="244136" y="7516"/>
                  <a:pt x="239697" y="8996"/>
                </a:cubicBezTo>
                <a:close/>
              </a:path>
            </a:pathLst>
          </a:cu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Freeform 18"/>
          <p:cNvSpPr/>
          <p:nvPr/>
        </p:nvSpPr>
        <p:spPr>
          <a:xfrm>
            <a:off x="2086252" y="5325893"/>
            <a:ext cx="479395" cy="347066"/>
          </a:xfrm>
          <a:custGeom>
            <a:avLst/>
            <a:gdLst>
              <a:gd name="connsiteX0" fmla="*/ 435006 w 479395"/>
              <a:gd name="connsiteY0" fmla="*/ 9587 h 347066"/>
              <a:gd name="connsiteX1" fmla="*/ 390618 w 479395"/>
              <a:gd name="connsiteY1" fmla="*/ 709 h 347066"/>
              <a:gd name="connsiteX2" fmla="*/ 213065 w 479395"/>
              <a:gd name="connsiteY2" fmla="*/ 9587 h 347066"/>
              <a:gd name="connsiteX3" fmla="*/ 133165 w 479395"/>
              <a:gd name="connsiteY3" fmla="*/ 27342 h 347066"/>
              <a:gd name="connsiteX4" fmla="*/ 79899 w 479395"/>
              <a:gd name="connsiteY4" fmla="*/ 62853 h 347066"/>
              <a:gd name="connsiteX5" fmla="*/ 53266 w 479395"/>
              <a:gd name="connsiteY5" fmla="*/ 80608 h 347066"/>
              <a:gd name="connsiteX6" fmla="*/ 0 w 479395"/>
              <a:gd name="connsiteY6" fmla="*/ 133874 h 347066"/>
              <a:gd name="connsiteX7" fmla="*/ 8878 w 479395"/>
              <a:gd name="connsiteY7" fmla="*/ 204895 h 347066"/>
              <a:gd name="connsiteX8" fmla="*/ 35511 w 479395"/>
              <a:gd name="connsiteY8" fmla="*/ 222651 h 347066"/>
              <a:gd name="connsiteX9" fmla="*/ 97655 w 479395"/>
              <a:gd name="connsiteY9" fmla="*/ 258161 h 347066"/>
              <a:gd name="connsiteX10" fmla="*/ 115410 w 479395"/>
              <a:gd name="connsiteY10" fmla="*/ 284794 h 347066"/>
              <a:gd name="connsiteX11" fmla="*/ 142043 w 479395"/>
              <a:gd name="connsiteY11" fmla="*/ 293672 h 347066"/>
              <a:gd name="connsiteX12" fmla="*/ 213065 w 479395"/>
              <a:gd name="connsiteY12" fmla="*/ 320305 h 347066"/>
              <a:gd name="connsiteX13" fmla="*/ 248575 w 479395"/>
              <a:gd name="connsiteY13" fmla="*/ 338060 h 347066"/>
              <a:gd name="connsiteX14" fmla="*/ 408373 w 479395"/>
              <a:gd name="connsiteY14" fmla="*/ 338060 h 347066"/>
              <a:gd name="connsiteX15" fmla="*/ 435006 w 479395"/>
              <a:gd name="connsiteY15" fmla="*/ 329183 h 347066"/>
              <a:gd name="connsiteX16" fmla="*/ 461639 w 479395"/>
              <a:gd name="connsiteY16" fmla="*/ 267039 h 347066"/>
              <a:gd name="connsiteX17" fmla="*/ 479395 w 479395"/>
              <a:gd name="connsiteY17" fmla="*/ 240406 h 347066"/>
              <a:gd name="connsiteX18" fmla="*/ 470517 w 479395"/>
              <a:gd name="connsiteY18" fmla="*/ 107241 h 347066"/>
              <a:gd name="connsiteX19" fmla="*/ 452762 w 479395"/>
              <a:gd name="connsiteY19" fmla="*/ 80608 h 347066"/>
              <a:gd name="connsiteX20" fmla="*/ 435006 w 479395"/>
              <a:gd name="connsiteY20" fmla="*/ 9587 h 34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9395" h="347066">
                <a:moveTo>
                  <a:pt x="435006" y="9587"/>
                </a:moveTo>
                <a:cubicBezTo>
                  <a:pt x="424649" y="-3729"/>
                  <a:pt x="405707" y="709"/>
                  <a:pt x="390618" y="709"/>
                </a:cubicBezTo>
                <a:cubicBezTo>
                  <a:pt x="331360" y="709"/>
                  <a:pt x="272135" y="4862"/>
                  <a:pt x="213065" y="9587"/>
                </a:cubicBezTo>
                <a:cubicBezTo>
                  <a:pt x="196483" y="10914"/>
                  <a:pt x="151155" y="22844"/>
                  <a:pt x="133165" y="27342"/>
                </a:cubicBezTo>
                <a:lnTo>
                  <a:pt x="79899" y="62853"/>
                </a:lnTo>
                <a:cubicBezTo>
                  <a:pt x="71021" y="68771"/>
                  <a:pt x="60811" y="73063"/>
                  <a:pt x="53266" y="80608"/>
                </a:cubicBezTo>
                <a:lnTo>
                  <a:pt x="0" y="133874"/>
                </a:lnTo>
                <a:cubicBezTo>
                  <a:pt x="2959" y="157548"/>
                  <a:pt x="17" y="182743"/>
                  <a:pt x="8878" y="204895"/>
                </a:cubicBezTo>
                <a:cubicBezTo>
                  <a:pt x="12841" y="214802"/>
                  <a:pt x="26829" y="216449"/>
                  <a:pt x="35511" y="222651"/>
                </a:cubicBezTo>
                <a:cubicBezTo>
                  <a:pt x="82537" y="256242"/>
                  <a:pt x="54437" y="243756"/>
                  <a:pt x="97655" y="258161"/>
                </a:cubicBezTo>
                <a:cubicBezTo>
                  <a:pt x="103573" y="267039"/>
                  <a:pt x="107079" y="278129"/>
                  <a:pt x="115410" y="284794"/>
                </a:cubicBezTo>
                <a:cubicBezTo>
                  <a:pt x="122717" y="290640"/>
                  <a:pt x="133673" y="289487"/>
                  <a:pt x="142043" y="293672"/>
                </a:cubicBezTo>
                <a:cubicBezTo>
                  <a:pt x="203001" y="324151"/>
                  <a:pt x="127426" y="303177"/>
                  <a:pt x="213065" y="320305"/>
                </a:cubicBezTo>
                <a:cubicBezTo>
                  <a:pt x="224902" y="326223"/>
                  <a:pt x="235899" y="334257"/>
                  <a:pt x="248575" y="338060"/>
                </a:cubicBezTo>
                <a:cubicBezTo>
                  <a:pt x="306238" y="355359"/>
                  <a:pt x="344780" y="343360"/>
                  <a:pt x="408373" y="338060"/>
                </a:cubicBezTo>
                <a:cubicBezTo>
                  <a:pt x="417251" y="335101"/>
                  <a:pt x="427699" y="335029"/>
                  <a:pt x="435006" y="329183"/>
                </a:cubicBezTo>
                <a:cubicBezTo>
                  <a:pt x="459234" y="309801"/>
                  <a:pt x="450513" y="293000"/>
                  <a:pt x="461639" y="267039"/>
                </a:cubicBezTo>
                <a:cubicBezTo>
                  <a:pt x="465842" y="257232"/>
                  <a:pt x="473476" y="249284"/>
                  <a:pt x="479395" y="240406"/>
                </a:cubicBezTo>
                <a:cubicBezTo>
                  <a:pt x="476436" y="196018"/>
                  <a:pt x="477831" y="151123"/>
                  <a:pt x="470517" y="107241"/>
                </a:cubicBezTo>
                <a:cubicBezTo>
                  <a:pt x="468763" y="96717"/>
                  <a:pt x="457095" y="90358"/>
                  <a:pt x="452762" y="80608"/>
                </a:cubicBezTo>
                <a:cubicBezTo>
                  <a:pt x="427840" y="24535"/>
                  <a:pt x="445363" y="22903"/>
                  <a:pt x="435006" y="9587"/>
                </a:cubicBezTo>
                <a:close/>
              </a:path>
            </a:pathLst>
          </a:cu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Flowchart: Connector 21"/>
          <p:cNvSpPr/>
          <p:nvPr/>
        </p:nvSpPr>
        <p:spPr>
          <a:xfrm>
            <a:off x="1104270" y="3209622"/>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Flowchart: Connector 22"/>
          <p:cNvSpPr/>
          <p:nvPr/>
        </p:nvSpPr>
        <p:spPr>
          <a:xfrm>
            <a:off x="693638" y="3301763"/>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Flowchart: Connector 23"/>
          <p:cNvSpPr/>
          <p:nvPr/>
        </p:nvSpPr>
        <p:spPr>
          <a:xfrm>
            <a:off x="1593562" y="3301762"/>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lowchart: Connector 24"/>
          <p:cNvSpPr/>
          <p:nvPr/>
        </p:nvSpPr>
        <p:spPr>
          <a:xfrm>
            <a:off x="1629572" y="3496856"/>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lowchart: Connector 25"/>
          <p:cNvSpPr/>
          <p:nvPr/>
        </p:nvSpPr>
        <p:spPr>
          <a:xfrm>
            <a:off x="1701593" y="3144079"/>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lowchart: Connector 26"/>
          <p:cNvSpPr/>
          <p:nvPr/>
        </p:nvSpPr>
        <p:spPr>
          <a:xfrm>
            <a:off x="3201219" y="5816341"/>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lowchart: Connector 27"/>
          <p:cNvSpPr/>
          <p:nvPr/>
        </p:nvSpPr>
        <p:spPr>
          <a:xfrm>
            <a:off x="3075872" y="5499426"/>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Flowchart: Connector 28"/>
          <p:cNvSpPr/>
          <p:nvPr/>
        </p:nvSpPr>
        <p:spPr>
          <a:xfrm>
            <a:off x="3111883" y="3174410"/>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Flowchart: Connector 29"/>
          <p:cNvSpPr/>
          <p:nvPr/>
        </p:nvSpPr>
        <p:spPr>
          <a:xfrm>
            <a:off x="2833054" y="3286026"/>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Flowchart: Connector 30"/>
          <p:cNvSpPr/>
          <p:nvPr/>
        </p:nvSpPr>
        <p:spPr>
          <a:xfrm>
            <a:off x="3183904" y="3301763"/>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Flowchart: Connector 31"/>
          <p:cNvSpPr/>
          <p:nvPr/>
        </p:nvSpPr>
        <p:spPr>
          <a:xfrm>
            <a:off x="2987811" y="3426620"/>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Flowchart: Connector 32"/>
          <p:cNvSpPr/>
          <p:nvPr/>
        </p:nvSpPr>
        <p:spPr>
          <a:xfrm>
            <a:off x="2427582" y="4620582"/>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Flowchart: Connector 33"/>
          <p:cNvSpPr/>
          <p:nvPr/>
        </p:nvSpPr>
        <p:spPr>
          <a:xfrm>
            <a:off x="2168210" y="4711982"/>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Flowchart: Connector 34"/>
          <p:cNvSpPr/>
          <p:nvPr/>
        </p:nvSpPr>
        <p:spPr>
          <a:xfrm>
            <a:off x="4832287" y="4276552"/>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Flowchart: Connector 35"/>
          <p:cNvSpPr/>
          <p:nvPr/>
        </p:nvSpPr>
        <p:spPr>
          <a:xfrm>
            <a:off x="4589840" y="4283381"/>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Flowchart: Connector 36"/>
          <p:cNvSpPr/>
          <p:nvPr/>
        </p:nvSpPr>
        <p:spPr>
          <a:xfrm>
            <a:off x="4568087" y="4038610"/>
            <a:ext cx="72021"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Freeform 37"/>
          <p:cNvSpPr/>
          <p:nvPr/>
        </p:nvSpPr>
        <p:spPr>
          <a:xfrm>
            <a:off x="3192781" y="3328108"/>
            <a:ext cx="479395" cy="347066"/>
          </a:xfrm>
          <a:custGeom>
            <a:avLst/>
            <a:gdLst>
              <a:gd name="connsiteX0" fmla="*/ 435006 w 479395"/>
              <a:gd name="connsiteY0" fmla="*/ 9587 h 347066"/>
              <a:gd name="connsiteX1" fmla="*/ 390618 w 479395"/>
              <a:gd name="connsiteY1" fmla="*/ 709 h 347066"/>
              <a:gd name="connsiteX2" fmla="*/ 213065 w 479395"/>
              <a:gd name="connsiteY2" fmla="*/ 9587 h 347066"/>
              <a:gd name="connsiteX3" fmla="*/ 133165 w 479395"/>
              <a:gd name="connsiteY3" fmla="*/ 27342 h 347066"/>
              <a:gd name="connsiteX4" fmla="*/ 79899 w 479395"/>
              <a:gd name="connsiteY4" fmla="*/ 62853 h 347066"/>
              <a:gd name="connsiteX5" fmla="*/ 53266 w 479395"/>
              <a:gd name="connsiteY5" fmla="*/ 80608 h 347066"/>
              <a:gd name="connsiteX6" fmla="*/ 0 w 479395"/>
              <a:gd name="connsiteY6" fmla="*/ 133874 h 347066"/>
              <a:gd name="connsiteX7" fmla="*/ 8878 w 479395"/>
              <a:gd name="connsiteY7" fmla="*/ 204895 h 347066"/>
              <a:gd name="connsiteX8" fmla="*/ 35511 w 479395"/>
              <a:gd name="connsiteY8" fmla="*/ 222651 h 347066"/>
              <a:gd name="connsiteX9" fmla="*/ 97655 w 479395"/>
              <a:gd name="connsiteY9" fmla="*/ 258161 h 347066"/>
              <a:gd name="connsiteX10" fmla="*/ 115410 w 479395"/>
              <a:gd name="connsiteY10" fmla="*/ 284794 h 347066"/>
              <a:gd name="connsiteX11" fmla="*/ 142043 w 479395"/>
              <a:gd name="connsiteY11" fmla="*/ 293672 h 347066"/>
              <a:gd name="connsiteX12" fmla="*/ 213065 w 479395"/>
              <a:gd name="connsiteY12" fmla="*/ 320305 h 347066"/>
              <a:gd name="connsiteX13" fmla="*/ 248575 w 479395"/>
              <a:gd name="connsiteY13" fmla="*/ 338060 h 347066"/>
              <a:gd name="connsiteX14" fmla="*/ 408373 w 479395"/>
              <a:gd name="connsiteY14" fmla="*/ 338060 h 347066"/>
              <a:gd name="connsiteX15" fmla="*/ 435006 w 479395"/>
              <a:gd name="connsiteY15" fmla="*/ 329183 h 347066"/>
              <a:gd name="connsiteX16" fmla="*/ 461639 w 479395"/>
              <a:gd name="connsiteY16" fmla="*/ 267039 h 347066"/>
              <a:gd name="connsiteX17" fmla="*/ 479395 w 479395"/>
              <a:gd name="connsiteY17" fmla="*/ 240406 h 347066"/>
              <a:gd name="connsiteX18" fmla="*/ 470517 w 479395"/>
              <a:gd name="connsiteY18" fmla="*/ 107241 h 347066"/>
              <a:gd name="connsiteX19" fmla="*/ 452762 w 479395"/>
              <a:gd name="connsiteY19" fmla="*/ 80608 h 347066"/>
              <a:gd name="connsiteX20" fmla="*/ 435006 w 479395"/>
              <a:gd name="connsiteY20" fmla="*/ 9587 h 34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9395" h="347066">
                <a:moveTo>
                  <a:pt x="435006" y="9587"/>
                </a:moveTo>
                <a:cubicBezTo>
                  <a:pt x="424649" y="-3729"/>
                  <a:pt x="405707" y="709"/>
                  <a:pt x="390618" y="709"/>
                </a:cubicBezTo>
                <a:cubicBezTo>
                  <a:pt x="331360" y="709"/>
                  <a:pt x="272135" y="4862"/>
                  <a:pt x="213065" y="9587"/>
                </a:cubicBezTo>
                <a:cubicBezTo>
                  <a:pt x="196483" y="10914"/>
                  <a:pt x="151155" y="22844"/>
                  <a:pt x="133165" y="27342"/>
                </a:cubicBezTo>
                <a:lnTo>
                  <a:pt x="79899" y="62853"/>
                </a:lnTo>
                <a:cubicBezTo>
                  <a:pt x="71021" y="68771"/>
                  <a:pt x="60811" y="73063"/>
                  <a:pt x="53266" y="80608"/>
                </a:cubicBezTo>
                <a:lnTo>
                  <a:pt x="0" y="133874"/>
                </a:lnTo>
                <a:cubicBezTo>
                  <a:pt x="2959" y="157548"/>
                  <a:pt x="17" y="182743"/>
                  <a:pt x="8878" y="204895"/>
                </a:cubicBezTo>
                <a:cubicBezTo>
                  <a:pt x="12841" y="214802"/>
                  <a:pt x="26829" y="216449"/>
                  <a:pt x="35511" y="222651"/>
                </a:cubicBezTo>
                <a:cubicBezTo>
                  <a:pt x="82537" y="256242"/>
                  <a:pt x="54437" y="243756"/>
                  <a:pt x="97655" y="258161"/>
                </a:cubicBezTo>
                <a:cubicBezTo>
                  <a:pt x="103573" y="267039"/>
                  <a:pt x="107079" y="278129"/>
                  <a:pt x="115410" y="284794"/>
                </a:cubicBezTo>
                <a:cubicBezTo>
                  <a:pt x="122717" y="290640"/>
                  <a:pt x="133673" y="289487"/>
                  <a:pt x="142043" y="293672"/>
                </a:cubicBezTo>
                <a:cubicBezTo>
                  <a:pt x="203001" y="324151"/>
                  <a:pt x="127426" y="303177"/>
                  <a:pt x="213065" y="320305"/>
                </a:cubicBezTo>
                <a:cubicBezTo>
                  <a:pt x="224902" y="326223"/>
                  <a:pt x="235899" y="334257"/>
                  <a:pt x="248575" y="338060"/>
                </a:cubicBezTo>
                <a:cubicBezTo>
                  <a:pt x="306238" y="355359"/>
                  <a:pt x="344780" y="343360"/>
                  <a:pt x="408373" y="338060"/>
                </a:cubicBezTo>
                <a:cubicBezTo>
                  <a:pt x="417251" y="335101"/>
                  <a:pt x="427699" y="335029"/>
                  <a:pt x="435006" y="329183"/>
                </a:cubicBezTo>
                <a:cubicBezTo>
                  <a:pt x="459234" y="309801"/>
                  <a:pt x="450513" y="293000"/>
                  <a:pt x="461639" y="267039"/>
                </a:cubicBezTo>
                <a:cubicBezTo>
                  <a:pt x="465842" y="257232"/>
                  <a:pt x="473476" y="249284"/>
                  <a:pt x="479395" y="240406"/>
                </a:cubicBezTo>
                <a:cubicBezTo>
                  <a:pt x="476436" y="196018"/>
                  <a:pt x="477831" y="151123"/>
                  <a:pt x="470517" y="107241"/>
                </a:cubicBezTo>
                <a:cubicBezTo>
                  <a:pt x="468763" y="96717"/>
                  <a:pt x="457095" y="90358"/>
                  <a:pt x="452762" y="80608"/>
                </a:cubicBezTo>
                <a:cubicBezTo>
                  <a:pt x="427840" y="24535"/>
                  <a:pt x="445363" y="22903"/>
                  <a:pt x="435006" y="9587"/>
                </a:cubicBezTo>
                <a:close/>
              </a:path>
            </a:pathLst>
          </a:cu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p:cNvSpPr/>
          <p:nvPr/>
        </p:nvSpPr>
        <p:spPr>
          <a:xfrm>
            <a:off x="6123900" y="2636912"/>
            <a:ext cx="3020100" cy="3200876"/>
          </a:xfrm>
          <a:prstGeom prst="rect">
            <a:avLst/>
          </a:prstGeom>
        </p:spPr>
        <p:txBody>
          <a:bodyPr wrap="square">
            <a:spAutoFit/>
          </a:bodyPr>
          <a:lstStyle/>
          <a:p>
            <a:pPr>
              <a:spcAft>
                <a:spcPts val="600"/>
              </a:spcAft>
            </a:pPr>
            <a:r>
              <a:rPr lang="en-CA" sz="2400" dirty="0">
                <a:solidFill>
                  <a:srgbClr val="663300"/>
                </a:solidFill>
                <a:latin typeface="Arial" panose="020B0604020202020204" pitchFamily="34" charset="0"/>
                <a:cs typeface="Arial" panose="020B0604020202020204" pitchFamily="34" charset="0"/>
              </a:rPr>
              <a:t>Overlay fire intensity and 2017 DFB</a:t>
            </a:r>
          </a:p>
          <a:p>
            <a:pPr>
              <a:spcAft>
                <a:spcPts val="600"/>
              </a:spcAft>
            </a:pPr>
            <a:r>
              <a:rPr lang="en-CA" sz="2400" dirty="0">
                <a:solidFill>
                  <a:srgbClr val="663300"/>
                </a:solidFill>
                <a:latin typeface="Arial" panose="020B0604020202020204" pitchFamily="34" charset="0"/>
                <a:cs typeface="Arial" panose="020B0604020202020204" pitchFamily="34" charset="0"/>
              </a:rPr>
              <a:t>This shows where the beetle </a:t>
            </a:r>
            <a:r>
              <a:rPr lang="en-CA" sz="2400" u="sng" dirty="0">
                <a:solidFill>
                  <a:srgbClr val="663300"/>
                </a:solidFill>
                <a:latin typeface="Arial" panose="020B0604020202020204" pitchFamily="34" charset="0"/>
                <a:cs typeface="Arial" panose="020B0604020202020204" pitchFamily="34" charset="0"/>
              </a:rPr>
              <a:t>was</a:t>
            </a:r>
            <a:r>
              <a:rPr lang="en-CA" sz="2400" dirty="0">
                <a:solidFill>
                  <a:srgbClr val="663300"/>
                </a:solidFill>
                <a:latin typeface="Arial" panose="020B0604020202020204" pitchFamily="34" charset="0"/>
                <a:cs typeface="Arial" panose="020B0604020202020204" pitchFamily="34" charset="0"/>
              </a:rPr>
              <a:t> in June . . .</a:t>
            </a:r>
          </a:p>
          <a:p>
            <a:pPr>
              <a:spcAft>
                <a:spcPts val="600"/>
              </a:spcAft>
            </a:pPr>
            <a:r>
              <a:rPr lang="en-CA" sz="2400" u="sng" dirty="0">
                <a:solidFill>
                  <a:srgbClr val="663300"/>
                </a:solidFill>
                <a:latin typeface="Arial" panose="020B0604020202020204" pitchFamily="34" charset="0"/>
                <a:cs typeface="Arial" panose="020B0604020202020204" pitchFamily="34" charset="0"/>
              </a:rPr>
              <a:t>not</a:t>
            </a:r>
            <a:r>
              <a:rPr lang="en-CA" sz="2400" dirty="0">
                <a:solidFill>
                  <a:srgbClr val="663300"/>
                </a:solidFill>
                <a:latin typeface="Arial" panose="020B0604020202020204" pitchFamily="34" charset="0"/>
                <a:cs typeface="Arial" panose="020B0604020202020204" pitchFamily="34" charset="0"/>
              </a:rPr>
              <a:t> where the current green attack is located.</a:t>
            </a:r>
          </a:p>
        </p:txBody>
      </p:sp>
      <p:sp>
        <p:nvSpPr>
          <p:cNvPr id="40" name="Freeform 39"/>
          <p:cNvSpPr/>
          <p:nvPr/>
        </p:nvSpPr>
        <p:spPr>
          <a:xfrm>
            <a:off x="5046440" y="3867343"/>
            <a:ext cx="394743" cy="461757"/>
          </a:xfrm>
          <a:custGeom>
            <a:avLst/>
            <a:gdLst>
              <a:gd name="connsiteX0" fmla="*/ 239697 w 394743"/>
              <a:gd name="connsiteY0" fmla="*/ 8996 h 461757"/>
              <a:gd name="connsiteX1" fmla="*/ 195308 w 394743"/>
              <a:gd name="connsiteY1" fmla="*/ 26751 h 461757"/>
              <a:gd name="connsiteX2" fmla="*/ 168675 w 394743"/>
              <a:gd name="connsiteY2" fmla="*/ 35629 h 461757"/>
              <a:gd name="connsiteX3" fmla="*/ 115409 w 394743"/>
              <a:gd name="connsiteY3" fmla="*/ 62262 h 461757"/>
              <a:gd name="connsiteX4" fmla="*/ 88776 w 394743"/>
              <a:gd name="connsiteY4" fmla="*/ 88895 h 461757"/>
              <a:gd name="connsiteX5" fmla="*/ 62143 w 394743"/>
              <a:gd name="connsiteY5" fmla="*/ 97772 h 461757"/>
              <a:gd name="connsiteX6" fmla="*/ 26633 w 394743"/>
              <a:gd name="connsiteY6" fmla="*/ 142161 h 461757"/>
              <a:gd name="connsiteX7" fmla="*/ 8877 w 394743"/>
              <a:gd name="connsiteY7" fmla="*/ 195427 h 461757"/>
              <a:gd name="connsiteX8" fmla="*/ 0 w 394743"/>
              <a:gd name="connsiteY8" fmla="*/ 222060 h 461757"/>
              <a:gd name="connsiteX9" fmla="*/ 8877 w 394743"/>
              <a:gd name="connsiteY9" fmla="*/ 355225 h 461757"/>
              <a:gd name="connsiteX10" fmla="*/ 26633 w 394743"/>
              <a:gd name="connsiteY10" fmla="*/ 381858 h 461757"/>
              <a:gd name="connsiteX11" fmla="*/ 35510 w 394743"/>
              <a:gd name="connsiteY11" fmla="*/ 408491 h 461757"/>
              <a:gd name="connsiteX12" fmla="*/ 88776 w 394743"/>
              <a:gd name="connsiteY12" fmla="*/ 435124 h 461757"/>
              <a:gd name="connsiteX13" fmla="*/ 142042 w 394743"/>
              <a:gd name="connsiteY13" fmla="*/ 461757 h 461757"/>
              <a:gd name="connsiteX14" fmla="*/ 275207 w 394743"/>
              <a:gd name="connsiteY14" fmla="*/ 452879 h 461757"/>
              <a:gd name="connsiteX15" fmla="*/ 301840 w 394743"/>
              <a:gd name="connsiteY15" fmla="*/ 435124 h 461757"/>
              <a:gd name="connsiteX16" fmla="*/ 310718 w 394743"/>
              <a:gd name="connsiteY16" fmla="*/ 266448 h 461757"/>
              <a:gd name="connsiteX17" fmla="*/ 328473 w 394743"/>
              <a:gd name="connsiteY17" fmla="*/ 239815 h 461757"/>
              <a:gd name="connsiteX18" fmla="*/ 346229 w 394743"/>
              <a:gd name="connsiteY18" fmla="*/ 222060 h 461757"/>
              <a:gd name="connsiteX19" fmla="*/ 381739 w 394743"/>
              <a:gd name="connsiteY19" fmla="*/ 177671 h 461757"/>
              <a:gd name="connsiteX20" fmla="*/ 381739 w 394743"/>
              <a:gd name="connsiteY20" fmla="*/ 53384 h 461757"/>
              <a:gd name="connsiteX21" fmla="*/ 363984 w 394743"/>
              <a:gd name="connsiteY21" fmla="*/ 26751 h 461757"/>
              <a:gd name="connsiteX22" fmla="*/ 319596 w 394743"/>
              <a:gd name="connsiteY22" fmla="*/ 17873 h 461757"/>
              <a:gd name="connsiteX23" fmla="*/ 301840 w 394743"/>
              <a:gd name="connsiteY23" fmla="*/ 118 h 461757"/>
              <a:gd name="connsiteX24" fmla="*/ 221941 w 394743"/>
              <a:gd name="connsiteY24" fmla="*/ 17873 h 461757"/>
              <a:gd name="connsiteX25" fmla="*/ 239697 w 394743"/>
              <a:gd name="connsiteY25" fmla="*/ 8996 h 46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4743" h="461757">
                <a:moveTo>
                  <a:pt x="239697" y="8996"/>
                </a:moveTo>
                <a:cubicBezTo>
                  <a:pt x="235258" y="10476"/>
                  <a:pt x="210229" y="21156"/>
                  <a:pt x="195308" y="26751"/>
                </a:cubicBezTo>
                <a:cubicBezTo>
                  <a:pt x="186546" y="30037"/>
                  <a:pt x="177045" y="31444"/>
                  <a:pt x="168675" y="35629"/>
                </a:cubicBezTo>
                <a:cubicBezTo>
                  <a:pt x="99836" y="70048"/>
                  <a:pt x="182352" y="39947"/>
                  <a:pt x="115409" y="62262"/>
                </a:cubicBezTo>
                <a:cubicBezTo>
                  <a:pt x="106531" y="71140"/>
                  <a:pt x="99222" y="81931"/>
                  <a:pt x="88776" y="88895"/>
                </a:cubicBezTo>
                <a:cubicBezTo>
                  <a:pt x="80990" y="94086"/>
                  <a:pt x="70167" y="92957"/>
                  <a:pt x="62143" y="97772"/>
                </a:cubicBezTo>
                <a:cubicBezTo>
                  <a:pt x="50964" y="104479"/>
                  <a:pt x="31031" y="132265"/>
                  <a:pt x="26633" y="142161"/>
                </a:cubicBezTo>
                <a:cubicBezTo>
                  <a:pt x="19032" y="159264"/>
                  <a:pt x="14795" y="177672"/>
                  <a:pt x="8877" y="195427"/>
                </a:cubicBezTo>
                <a:lnTo>
                  <a:pt x="0" y="222060"/>
                </a:lnTo>
                <a:cubicBezTo>
                  <a:pt x="2959" y="266448"/>
                  <a:pt x="1563" y="311343"/>
                  <a:pt x="8877" y="355225"/>
                </a:cubicBezTo>
                <a:cubicBezTo>
                  <a:pt x="10631" y="365750"/>
                  <a:pt x="21861" y="372315"/>
                  <a:pt x="26633" y="381858"/>
                </a:cubicBezTo>
                <a:cubicBezTo>
                  <a:pt x="30818" y="390228"/>
                  <a:pt x="29664" y="401184"/>
                  <a:pt x="35510" y="408491"/>
                </a:cubicBezTo>
                <a:cubicBezTo>
                  <a:pt x="52470" y="429691"/>
                  <a:pt x="67334" y="424403"/>
                  <a:pt x="88776" y="435124"/>
                </a:cubicBezTo>
                <a:cubicBezTo>
                  <a:pt x="157615" y="469543"/>
                  <a:pt x="75099" y="439442"/>
                  <a:pt x="142042" y="461757"/>
                </a:cubicBezTo>
                <a:cubicBezTo>
                  <a:pt x="186430" y="458798"/>
                  <a:pt x="231325" y="460193"/>
                  <a:pt x="275207" y="452879"/>
                </a:cubicBezTo>
                <a:cubicBezTo>
                  <a:pt x="285731" y="451125"/>
                  <a:pt x="299844" y="445605"/>
                  <a:pt x="301840" y="435124"/>
                </a:cubicBezTo>
                <a:cubicBezTo>
                  <a:pt x="312375" y="379815"/>
                  <a:pt x="303111" y="322235"/>
                  <a:pt x="310718" y="266448"/>
                </a:cubicBezTo>
                <a:cubicBezTo>
                  <a:pt x="312160" y="255876"/>
                  <a:pt x="321808" y="248146"/>
                  <a:pt x="328473" y="239815"/>
                </a:cubicBezTo>
                <a:cubicBezTo>
                  <a:pt x="333702" y="233279"/>
                  <a:pt x="341000" y="228596"/>
                  <a:pt x="346229" y="222060"/>
                </a:cubicBezTo>
                <a:cubicBezTo>
                  <a:pt x="391036" y="166052"/>
                  <a:pt x="338860" y="220552"/>
                  <a:pt x="381739" y="177671"/>
                </a:cubicBezTo>
                <a:cubicBezTo>
                  <a:pt x="398653" y="126930"/>
                  <a:pt x="399498" y="136258"/>
                  <a:pt x="381739" y="53384"/>
                </a:cubicBezTo>
                <a:cubicBezTo>
                  <a:pt x="379503" y="42951"/>
                  <a:pt x="373248" y="32045"/>
                  <a:pt x="363984" y="26751"/>
                </a:cubicBezTo>
                <a:cubicBezTo>
                  <a:pt x="350883" y="19265"/>
                  <a:pt x="334392" y="20832"/>
                  <a:pt x="319596" y="17873"/>
                </a:cubicBezTo>
                <a:cubicBezTo>
                  <a:pt x="313677" y="11955"/>
                  <a:pt x="310145" y="1156"/>
                  <a:pt x="301840" y="118"/>
                </a:cubicBezTo>
                <a:cubicBezTo>
                  <a:pt x="290933" y="-1245"/>
                  <a:pt x="238831" y="9428"/>
                  <a:pt x="221941" y="17873"/>
                </a:cubicBezTo>
                <a:cubicBezTo>
                  <a:pt x="218198" y="19745"/>
                  <a:pt x="244136" y="7516"/>
                  <a:pt x="239697" y="8996"/>
                </a:cubicBezTo>
                <a:close/>
              </a:path>
            </a:pathLst>
          </a:cu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080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9">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9">
                                            <p:txEl>
                                              <p:pRg st="2" end="2"/>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6" grpId="0" animBg="1"/>
      <p:bldP spid="18" grpId="0" animBg="1"/>
      <p:bldP spid="19"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t="65581" b="15817"/>
          <a:stretch/>
        </p:blipFill>
        <p:spPr>
          <a:xfrm>
            <a:off x="1404664" y="5773230"/>
            <a:ext cx="7775848" cy="1084769"/>
          </a:xfrm>
          <a:prstGeom prst="rect">
            <a:avLst/>
          </a:prstGeom>
        </p:spPr>
      </p:pic>
      <p:sp>
        <p:nvSpPr>
          <p:cNvPr id="2" name="TextBox 1">
            <a:extLst>
              <a:ext uri="{FF2B5EF4-FFF2-40B4-BE49-F238E27FC236}">
                <a16:creationId xmlns="" xmlns:a16="http://schemas.microsoft.com/office/drawing/2014/main" id="{99DF6464-360E-43F3-A5E0-600E5927E499}"/>
              </a:ext>
            </a:extLst>
          </p:cNvPr>
          <p:cNvSpPr txBox="1"/>
          <p:nvPr/>
        </p:nvSpPr>
        <p:spPr>
          <a:xfrm>
            <a:off x="1460019" y="260647"/>
            <a:ext cx="6829114" cy="584775"/>
          </a:xfrm>
          <a:prstGeom prst="rect">
            <a:avLst/>
          </a:prstGeom>
          <a:noFill/>
        </p:spPr>
        <p:txBody>
          <a:bodyPr wrap="none" rtlCol="0">
            <a:spAutoFit/>
          </a:bodyPr>
          <a:lstStyle/>
          <a:p>
            <a:pPr>
              <a:spcAft>
                <a:spcPts val="600"/>
              </a:spcAft>
            </a:pPr>
            <a:r>
              <a:rPr lang="en-CA" sz="3200" b="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sequence &amp; options</a:t>
            </a:r>
            <a:r>
              <a:rPr lang="en-CA" sz="3200" b="1" dirty="0">
                <a:solidFill>
                  <a:srgbClr val="996633"/>
                </a:solidFill>
                <a:latin typeface="Arial" panose="020B0604020202020204" pitchFamily="34" charset="0"/>
                <a:cs typeface="Arial" panose="020B0604020202020204" pitchFamily="34" charset="0"/>
              </a:rPr>
              <a:t>:</a:t>
            </a:r>
            <a:endParaRPr lang="en-CA" sz="2800" b="1" dirty="0">
              <a:solidFill>
                <a:srgbClr val="996633"/>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06ED4C4E-C122-4822-81D0-8A481C218368}"/>
              </a:ext>
            </a:extLst>
          </p:cNvPr>
          <p:cNvSpPr/>
          <p:nvPr/>
        </p:nvSpPr>
        <p:spPr>
          <a:xfrm>
            <a:off x="1481715" y="1084768"/>
            <a:ext cx="7634796" cy="4339650"/>
          </a:xfrm>
          <a:prstGeom prst="rect">
            <a:avLst/>
          </a:prstGeom>
          <a:noFill/>
        </p:spPr>
        <p:txBody>
          <a:bodyPr wrap="square" rtlCol="0">
            <a:spAutoFit/>
          </a:bodyPr>
          <a:lstStyle/>
          <a:p>
            <a:pPr marL="514350" indent="-514350">
              <a:spcAft>
                <a:spcPts val="1800"/>
              </a:spcAft>
              <a:buFont typeface="+mj-lt"/>
              <a:buAutoNum type="arabicPeriod"/>
            </a:pPr>
            <a:r>
              <a:rPr lang="en-CA" sz="2400" dirty="0">
                <a:latin typeface="Arial" panose="020B0604020202020204" pitchFamily="34" charset="0"/>
                <a:cs typeface="Arial" panose="020B0604020202020204" pitchFamily="34" charset="0"/>
              </a:rPr>
              <a:t>Identify burn severity and assign </a:t>
            </a:r>
            <a:r>
              <a:rPr lang="en-CA" sz="2400" dirty="0" smtClean="0">
                <a:latin typeface="Arial" panose="020B0604020202020204" pitchFamily="34" charset="0"/>
                <a:cs typeface="Arial" panose="020B0604020202020204" pitchFamily="34" charset="0"/>
              </a:rPr>
              <a:t>DFB risk </a:t>
            </a:r>
            <a:endParaRPr lang="en-CA" sz="2400" dirty="0">
              <a:latin typeface="Arial" panose="020B0604020202020204" pitchFamily="34" charset="0"/>
              <a:cs typeface="Arial" panose="020B0604020202020204" pitchFamily="34" charset="0"/>
            </a:endParaRPr>
          </a:p>
          <a:p>
            <a:pPr marL="514350" indent="-514350">
              <a:spcAft>
                <a:spcPts val="1800"/>
              </a:spcAft>
              <a:buFont typeface="+mj-lt"/>
              <a:buAutoNum type="arabicPeriod"/>
            </a:pPr>
            <a:r>
              <a:rPr lang="en-CA" sz="2400" dirty="0">
                <a:latin typeface="Arial" panose="020B0604020202020204" pitchFamily="34" charset="0"/>
                <a:cs typeface="Arial" panose="020B0604020202020204" pitchFamily="34" charset="0"/>
              </a:rPr>
              <a:t>Only the most severely burnt trees should be removed prior to April 2018.</a:t>
            </a:r>
          </a:p>
          <a:p>
            <a:pPr marL="514350" indent="-514350">
              <a:spcAft>
                <a:spcPts val="1800"/>
              </a:spcAft>
              <a:buFont typeface="+mj-lt"/>
              <a:buAutoNum type="arabicPeriod"/>
            </a:pPr>
            <a:r>
              <a:rPr lang="en-CA" sz="2400" dirty="0">
                <a:latin typeface="Arial" panose="020B0604020202020204" pitchFamily="34" charset="0"/>
                <a:cs typeface="Arial" panose="020B0604020202020204" pitchFamily="34" charset="0"/>
              </a:rPr>
              <a:t>All harvest after April 2018 should maximize beetle removal </a:t>
            </a:r>
            <a:r>
              <a:rPr lang="en-CA" sz="2400" u="sng" dirty="0" smtClean="0">
                <a:latin typeface="Arial" panose="020B0604020202020204" pitchFamily="34" charset="0"/>
                <a:cs typeface="Arial" panose="020B0604020202020204" pitchFamily="34" charset="0"/>
              </a:rPr>
              <a:t>with</a:t>
            </a:r>
            <a:r>
              <a:rPr lang="en-CA" sz="2400" dirty="0" smtClean="0">
                <a:latin typeface="Arial" panose="020B0604020202020204" pitchFamily="34" charset="0"/>
                <a:cs typeface="Arial" panose="020B0604020202020204" pitchFamily="34" charset="0"/>
              </a:rPr>
              <a:t> </a:t>
            </a:r>
            <a:r>
              <a:rPr lang="en-CA" sz="2400" dirty="0">
                <a:latin typeface="Arial" panose="020B0604020202020204" pitchFamily="34" charset="0"/>
                <a:cs typeface="Arial" panose="020B0604020202020204" pitchFamily="34" charset="0"/>
              </a:rPr>
              <a:t>burnt wood salvage</a:t>
            </a:r>
            <a:r>
              <a:rPr lang="en-CA" sz="2400" dirty="0" smtClean="0">
                <a:latin typeface="Arial" panose="020B0604020202020204" pitchFamily="34" charset="0"/>
                <a:cs typeface="Arial" panose="020B0604020202020204" pitchFamily="34" charset="0"/>
              </a:rPr>
              <a:t>.</a:t>
            </a:r>
          </a:p>
          <a:p>
            <a:pPr marL="514350" indent="-514350">
              <a:spcAft>
                <a:spcPts val="1800"/>
              </a:spcAft>
              <a:buFont typeface="+mj-lt"/>
              <a:buAutoNum type="arabicPeriod"/>
            </a:pPr>
            <a:r>
              <a:rPr lang="en-CA" sz="2400" dirty="0" smtClean="0">
                <a:latin typeface="Arial" panose="020B0604020202020204" pitchFamily="34" charset="0"/>
                <a:cs typeface="Arial" panose="020B0604020202020204" pitchFamily="34" charset="0"/>
              </a:rPr>
              <a:t>Identify </a:t>
            </a:r>
            <a:r>
              <a:rPr lang="en-CA" sz="2400" dirty="0">
                <a:latin typeface="Arial" panose="020B0604020202020204" pitchFamily="34" charset="0"/>
                <a:cs typeface="Arial" panose="020B0604020202020204" pitchFamily="34" charset="0"/>
              </a:rPr>
              <a:t>closest and largest conflagrations of DFB </a:t>
            </a:r>
            <a:r>
              <a:rPr lang="en-CA" sz="2400" dirty="0" smtClean="0">
                <a:latin typeface="Arial" panose="020B0604020202020204" pitchFamily="34" charset="0"/>
                <a:cs typeface="Arial" panose="020B0604020202020204" pitchFamily="34" charset="0"/>
              </a:rPr>
              <a:t>attack (mapped reds &amp; green attack)</a:t>
            </a:r>
            <a:endParaRPr lang="en-CA" sz="2400" dirty="0">
              <a:latin typeface="Arial" panose="020B0604020202020204" pitchFamily="34" charset="0"/>
              <a:cs typeface="Arial" panose="020B0604020202020204" pitchFamily="34" charset="0"/>
            </a:endParaRPr>
          </a:p>
          <a:p>
            <a:pPr marL="514350" indent="-514350">
              <a:spcAft>
                <a:spcPts val="1800"/>
              </a:spcAft>
              <a:buFont typeface="+mj-lt"/>
              <a:buAutoNum type="arabicPeriod"/>
            </a:pPr>
            <a:r>
              <a:rPr lang="en-CA" sz="2400" dirty="0">
                <a:latin typeface="Arial" panose="020B0604020202020204" pitchFamily="34" charset="0"/>
                <a:cs typeface="Arial" panose="020B0604020202020204" pitchFamily="34" charset="0"/>
              </a:rPr>
              <a:t>DFB </a:t>
            </a:r>
            <a:r>
              <a:rPr lang="en-CA" sz="2400" u="sng" dirty="0">
                <a:latin typeface="Arial" panose="020B0604020202020204" pitchFamily="34" charset="0"/>
                <a:cs typeface="Arial" panose="020B0604020202020204" pitchFamily="34" charset="0"/>
              </a:rPr>
              <a:t>still</a:t>
            </a:r>
            <a:r>
              <a:rPr lang="en-CA" sz="2400" dirty="0">
                <a:latin typeface="Arial" panose="020B0604020202020204" pitchFamily="34" charset="0"/>
                <a:cs typeface="Arial" panose="020B0604020202020204" pitchFamily="34" charset="0"/>
              </a:rPr>
              <a:t> prefers largest trees so optimize blocks based on </a:t>
            </a:r>
            <a:r>
              <a:rPr lang="en-CA" sz="2400" dirty="0" smtClean="0">
                <a:latin typeface="Arial" panose="020B0604020202020204" pitchFamily="34" charset="0"/>
                <a:cs typeface="Arial" panose="020B0604020202020204" pitchFamily="34" charset="0"/>
              </a:rPr>
              <a:t>1-3 and tree/timber criteria</a:t>
            </a:r>
            <a:endParaRPr lang="en-CA" sz="24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l="83495"/>
          <a:stretch/>
        </p:blipFill>
        <p:spPr>
          <a:xfrm>
            <a:off x="0" y="72008"/>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53781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r="8299"/>
          <a:stretch/>
        </p:blipFill>
        <p:spPr>
          <a:xfrm>
            <a:off x="7149392" y="4690206"/>
            <a:ext cx="1994608" cy="2123170"/>
          </a:xfrm>
          <a:prstGeom prst="rect">
            <a:avLst/>
          </a:prstGeom>
        </p:spPr>
      </p:pic>
      <p:sp>
        <p:nvSpPr>
          <p:cNvPr id="3" name="Rectangle 2">
            <a:extLst>
              <a:ext uri="{FF2B5EF4-FFF2-40B4-BE49-F238E27FC236}">
                <a16:creationId xmlns="" xmlns:a16="http://schemas.microsoft.com/office/drawing/2014/main" id="{06ED4C4E-C122-4822-81D0-8A481C218368}"/>
              </a:ext>
            </a:extLst>
          </p:cNvPr>
          <p:cNvSpPr/>
          <p:nvPr/>
        </p:nvSpPr>
        <p:spPr>
          <a:xfrm>
            <a:off x="1509204" y="1203617"/>
            <a:ext cx="7383276" cy="4478149"/>
          </a:xfrm>
          <a:prstGeom prst="rect">
            <a:avLst/>
          </a:prstGeom>
          <a:noFill/>
        </p:spPr>
        <p:txBody>
          <a:bodyPr wrap="square" rtlCol="0">
            <a:spAutoFit/>
          </a:bodyPr>
          <a:lstStyle/>
          <a:p>
            <a:pPr marL="514350" indent="-514350">
              <a:spcAft>
                <a:spcPts val="1800"/>
              </a:spcAft>
              <a:buFont typeface="+mj-lt"/>
              <a:buAutoNum type="arabicPeriod" startAt="6"/>
            </a:pPr>
            <a:r>
              <a:rPr lang="en-CA" sz="2400" dirty="0" smtClean="0">
                <a:latin typeface="Arial" panose="020B0604020202020204" pitchFamily="34" charset="0"/>
                <a:cs typeface="Arial" panose="020B0604020202020204" pitchFamily="34" charset="0"/>
              </a:rPr>
              <a:t>Scorched </a:t>
            </a:r>
            <a:r>
              <a:rPr lang="en-CA" sz="2400" dirty="0">
                <a:latin typeface="Arial" panose="020B0604020202020204" pitchFamily="34" charset="0"/>
                <a:cs typeface="Arial" panose="020B0604020202020204" pitchFamily="34" charset="0"/>
              </a:rPr>
              <a:t>trees are attractive host </a:t>
            </a:r>
            <a:r>
              <a:rPr lang="en-CA" sz="2400" dirty="0" smtClean="0">
                <a:latin typeface="Arial" panose="020B0604020202020204" pitchFamily="34" charset="0"/>
                <a:cs typeface="Arial" panose="020B0604020202020204" pitchFamily="34" charset="0"/>
              </a:rPr>
              <a:t>for DFB </a:t>
            </a:r>
            <a:r>
              <a:rPr lang="en-CA" sz="2400" dirty="0">
                <a:latin typeface="Arial" panose="020B0604020202020204" pitchFamily="34" charset="0"/>
                <a:cs typeface="Arial" panose="020B0604020202020204" pitchFamily="34" charset="0"/>
              </a:rPr>
              <a:t>so </a:t>
            </a:r>
            <a:r>
              <a:rPr lang="en-CA" sz="24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conventional trap </a:t>
            </a:r>
            <a:r>
              <a:rPr lang="en-CA" sz="24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trees </a:t>
            </a:r>
            <a:r>
              <a:rPr lang="en-CA" sz="2400" dirty="0" smtClean="0">
                <a:latin typeface="Arial" panose="020B0604020202020204" pitchFamily="34" charset="0"/>
                <a:cs typeface="Arial" panose="020B0604020202020204" pitchFamily="34" charset="0"/>
              </a:rPr>
              <a:t>are less </a:t>
            </a:r>
            <a:r>
              <a:rPr lang="en-CA" sz="2400" dirty="0">
                <a:latin typeface="Arial" panose="020B0604020202020204" pitchFamily="34" charset="0"/>
                <a:cs typeface="Arial" panose="020B0604020202020204" pitchFamily="34" charset="0"/>
              </a:rPr>
              <a:t>effective and most likely a rare resource</a:t>
            </a:r>
          </a:p>
          <a:p>
            <a:pPr marL="514350" indent="-514350">
              <a:spcAft>
                <a:spcPts val="1800"/>
              </a:spcAft>
              <a:buFont typeface="+mj-lt"/>
              <a:buAutoNum type="arabicPeriod" startAt="6"/>
            </a:pPr>
            <a:r>
              <a:rPr lang="en-CA" sz="2400" dirty="0">
                <a:latin typeface="Arial" panose="020B0604020202020204" pitchFamily="34" charset="0"/>
                <a:cs typeface="Arial" panose="020B0604020202020204" pitchFamily="34" charset="0"/>
              </a:rPr>
              <a:t>Use </a:t>
            </a:r>
            <a:r>
              <a:rPr lang="en-CA"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in-block tree baiting </a:t>
            </a:r>
            <a:r>
              <a:rPr lang="en-CA" sz="2400" dirty="0">
                <a:latin typeface="Arial" panose="020B0604020202020204" pitchFamily="34" charset="0"/>
                <a:cs typeface="Arial" panose="020B0604020202020204" pitchFamily="34" charset="0"/>
              </a:rPr>
              <a:t>to hold beetles in </a:t>
            </a:r>
            <a:r>
              <a:rPr lang="en-CA" sz="2400" dirty="0" smtClean="0">
                <a:latin typeface="Arial" panose="020B0604020202020204" pitchFamily="34" charset="0"/>
                <a:cs typeface="Arial" panose="020B0604020202020204" pitchFamily="34" charset="0"/>
              </a:rPr>
              <a:t>proposed blocks </a:t>
            </a:r>
            <a:r>
              <a:rPr lang="en-CA" sz="2400" dirty="0">
                <a:latin typeface="Arial" panose="020B0604020202020204" pitchFamily="34" charset="0"/>
                <a:cs typeface="Arial" panose="020B0604020202020204" pitchFamily="34" charset="0"/>
              </a:rPr>
              <a:t>and </a:t>
            </a:r>
            <a:r>
              <a:rPr lang="en-CA" sz="2400" dirty="0" smtClean="0">
                <a:latin typeface="Arial" panose="020B0604020202020204" pitchFamily="34" charset="0"/>
                <a:cs typeface="Arial" panose="020B0604020202020204" pitchFamily="34" charset="0"/>
              </a:rPr>
              <a:t>to attract DFB populations that are adjacent or dispersing</a:t>
            </a:r>
          </a:p>
          <a:p>
            <a:pPr marL="514350" indent="-514350">
              <a:spcAft>
                <a:spcPts val="1800"/>
              </a:spcAft>
              <a:buFont typeface="+mj-lt"/>
              <a:buAutoNum type="arabicPeriod" startAt="6"/>
            </a:pPr>
            <a:r>
              <a:rPr lang="en-CA" sz="2400" dirty="0">
                <a:latin typeface="Arial" panose="020B0604020202020204" pitchFamily="34" charset="0"/>
                <a:cs typeface="Arial" panose="020B0604020202020204" pitchFamily="34" charset="0"/>
              </a:rPr>
              <a:t>Locate, assess and treat all </a:t>
            </a:r>
            <a:r>
              <a:rPr lang="en-CA" sz="2400" dirty="0" smtClean="0">
                <a:latin typeface="Arial" panose="020B0604020202020204" pitchFamily="34" charset="0"/>
                <a:cs typeface="Arial" panose="020B0604020202020204" pitchFamily="34" charset="0"/>
              </a:rPr>
              <a:t>Douglas-fir </a:t>
            </a:r>
            <a:r>
              <a:rPr lang="en-CA" sz="2400" dirty="0">
                <a:latin typeface="Arial" panose="020B0604020202020204" pitchFamily="34" charset="0"/>
                <a:cs typeface="Arial" panose="020B0604020202020204" pitchFamily="34" charset="0"/>
              </a:rPr>
              <a:t>felled in 2017 as trap trees or during fire fighting efforts</a:t>
            </a:r>
          </a:p>
          <a:p>
            <a:pPr marL="514350" indent="-514350">
              <a:spcAft>
                <a:spcPts val="1800"/>
              </a:spcAft>
              <a:buFont typeface="+mj-lt"/>
              <a:buAutoNum type="arabicPeriod" startAt="6"/>
            </a:pPr>
            <a:r>
              <a:rPr lang="en-CA" sz="2400" dirty="0">
                <a:latin typeface="Arial" panose="020B0604020202020204" pitchFamily="34" charset="0"/>
                <a:cs typeface="Arial" panose="020B0604020202020204" pitchFamily="34" charset="0"/>
              </a:rPr>
              <a:t>Monitor DFB flight period with funnel traps throughout priority salvage </a:t>
            </a:r>
            <a:r>
              <a:rPr lang="en-CA" sz="2400" dirty="0" smtClean="0">
                <a:latin typeface="Arial" panose="020B0604020202020204" pitchFamily="34" charset="0"/>
                <a:cs typeface="Arial" panose="020B0604020202020204" pitchFamily="34" charset="0"/>
              </a:rPr>
              <a:t>areas</a:t>
            </a:r>
            <a:endParaRPr lang="en-CA" sz="2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 xmlns:a16="http://schemas.microsoft.com/office/drawing/2014/main" id="{99DF6464-360E-43F3-A5E0-600E5927E499}"/>
              </a:ext>
            </a:extLst>
          </p:cNvPr>
          <p:cNvSpPr txBox="1"/>
          <p:nvPr/>
        </p:nvSpPr>
        <p:spPr>
          <a:xfrm>
            <a:off x="1501305" y="260647"/>
            <a:ext cx="6829114" cy="584775"/>
          </a:xfrm>
          <a:prstGeom prst="rect">
            <a:avLst/>
          </a:prstGeom>
          <a:noFill/>
        </p:spPr>
        <p:txBody>
          <a:bodyPr wrap="none" rtlCol="0">
            <a:spAutoFit/>
          </a:bodyPr>
          <a:lstStyle/>
          <a:p>
            <a:pPr>
              <a:spcAft>
                <a:spcPts val="600"/>
              </a:spcAft>
            </a:pPr>
            <a:r>
              <a:rPr lang="en-CA" sz="3200" b="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sequence &amp; options</a:t>
            </a:r>
            <a:r>
              <a:rPr lang="en-CA" sz="3200" b="1" dirty="0">
                <a:solidFill>
                  <a:srgbClr val="996633"/>
                </a:solidFill>
                <a:latin typeface="Arial" panose="020B0604020202020204" pitchFamily="34" charset="0"/>
                <a:cs typeface="Arial" panose="020B0604020202020204" pitchFamily="34" charset="0"/>
              </a:rPr>
              <a:t>:</a:t>
            </a:r>
            <a:endParaRPr lang="en-CA" sz="2800" b="1" dirty="0">
              <a:solidFill>
                <a:srgbClr val="996633"/>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83495"/>
          <a:stretch/>
        </p:blipFill>
        <p:spPr>
          <a:xfrm>
            <a:off x="0" y="72008"/>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810298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58105" y="2815127"/>
            <a:ext cx="1250399" cy="1220526"/>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4808" y="2980293"/>
            <a:ext cx="1250399" cy="1220526"/>
          </a:xfrm>
          <a:prstGeom prst="rect">
            <a:avLst/>
          </a:prstGeom>
        </p:spPr>
      </p:pic>
      <p:sp>
        <p:nvSpPr>
          <p:cNvPr id="2" name="TextBox 1">
            <a:extLst>
              <a:ext uri="{FF2B5EF4-FFF2-40B4-BE49-F238E27FC236}">
                <a16:creationId xmlns="" xmlns:a16="http://schemas.microsoft.com/office/drawing/2014/main" id="{99DF6464-360E-43F3-A5E0-600E5927E499}"/>
              </a:ext>
            </a:extLst>
          </p:cNvPr>
          <p:cNvSpPr txBox="1"/>
          <p:nvPr/>
        </p:nvSpPr>
        <p:spPr>
          <a:xfrm>
            <a:off x="1483536" y="260647"/>
            <a:ext cx="6829114" cy="584775"/>
          </a:xfrm>
          <a:prstGeom prst="rect">
            <a:avLst/>
          </a:prstGeom>
          <a:noFill/>
        </p:spPr>
        <p:txBody>
          <a:bodyPr wrap="none" rtlCol="0">
            <a:spAutoFit/>
          </a:bodyPr>
          <a:lstStyle/>
          <a:p>
            <a:pPr>
              <a:spcAft>
                <a:spcPts val="600"/>
              </a:spcAft>
            </a:pPr>
            <a:r>
              <a:rPr lang="en-CA" sz="3200" b="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sequence &amp; options</a:t>
            </a:r>
            <a:r>
              <a:rPr lang="en-CA" sz="3200" b="1" dirty="0">
                <a:solidFill>
                  <a:srgbClr val="996633"/>
                </a:solidFill>
                <a:latin typeface="Arial" panose="020B0604020202020204" pitchFamily="34" charset="0"/>
                <a:cs typeface="Arial" panose="020B0604020202020204" pitchFamily="34" charset="0"/>
              </a:rPr>
              <a:t>:</a:t>
            </a:r>
            <a:endParaRPr lang="en-CA" sz="2800" b="1" dirty="0">
              <a:solidFill>
                <a:srgbClr val="996633"/>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06ED4C4E-C122-4822-81D0-8A481C218368}"/>
              </a:ext>
            </a:extLst>
          </p:cNvPr>
          <p:cNvSpPr/>
          <p:nvPr/>
        </p:nvSpPr>
        <p:spPr>
          <a:xfrm>
            <a:off x="1483538" y="1237397"/>
            <a:ext cx="7408942" cy="1200329"/>
          </a:xfrm>
          <a:prstGeom prst="rect">
            <a:avLst/>
          </a:prstGeom>
          <a:noFill/>
        </p:spPr>
        <p:txBody>
          <a:bodyPr wrap="square" rtlCol="0">
            <a:spAutoFit/>
          </a:bodyPr>
          <a:lstStyle/>
          <a:p>
            <a:pPr marL="514350" indent="-514350">
              <a:spcAft>
                <a:spcPts val="1000"/>
              </a:spcAft>
              <a:buFont typeface="+mj-lt"/>
              <a:buAutoNum type="arabicPeriod" startAt="10"/>
            </a:pPr>
            <a:r>
              <a:rPr lang="en-CA" sz="2400" dirty="0" smtClean="0">
                <a:latin typeface="Arial" panose="020B0604020202020204" pitchFamily="34" charset="0"/>
                <a:cs typeface="Arial" panose="020B0604020202020204" pitchFamily="34" charset="0"/>
              </a:rPr>
              <a:t>Optimize </a:t>
            </a:r>
            <a:r>
              <a:rPr lang="en-CA" sz="2400" dirty="0">
                <a:latin typeface="Arial" panose="020B0604020202020204" pitchFamily="34" charset="0"/>
                <a:cs typeface="Arial" panose="020B0604020202020204" pitchFamily="34" charset="0"/>
              </a:rPr>
              <a:t>use of </a:t>
            </a:r>
            <a:r>
              <a:rPr lang="en-CA"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mass trapping </a:t>
            </a:r>
            <a:r>
              <a:rPr lang="en-CA" sz="24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techniques </a:t>
            </a:r>
            <a:r>
              <a:rPr lang="en-CA" sz="2400" dirty="0">
                <a:latin typeface="Arial" panose="020B0604020202020204" pitchFamily="34" charset="0"/>
                <a:cs typeface="Arial" panose="020B0604020202020204" pitchFamily="34" charset="0"/>
              </a:rPr>
              <a:t>in </a:t>
            </a:r>
            <a:r>
              <a:rPr lang="en-CA" sz="2400" dirty="0" smtClean="0">
                <a:latin typeface="Arial" panose="020B0604020202020204" pitchFamily="34" charset="0"/>
                <a:cs typeface="Arial" panose="020B0604020202020204" pitchFamily="34" charset="0"/>
              </a:rPr>
              <a:t>very severely </a:t>
            </a:r>
            <a:r>
              <a:rPr lang="en-CA" sz="2400" dirty="0">
                <a:latin typeface="Arial" panose="020B0604020202020204" pitchFamily="34" charset="0"/>
                <a:cs typeface="Arial" panose="020B0604020202020204" pitchFamily="34" charset="0"/>
              </a:rPr>
              <a:t>burned areas or clearings near active DFB </a:t>
            </a:r>
            <a:r>
              <a:rPr lang="en-CA" sz="2400" dirty="0" smtClean="0">
                <a:latin typeface="Arial" panose="020B0604020202020204" pitchFamily="34" charset="0"/>
                <a:cs typeface="Arial" panose="020B0604020202020204" pitchFamily="34" charset="0"/>
              </a:rPr>
              <a:t>populations</a:t>
            </a:r>
            <a:endParaRPr lang="en-CA" sz="2400" dirty="0">
              <a:latin typeface="Arial" panose="020B0604020202020204" pitchFamily="34" charset="0"/>
              <a:cs typeface="Arial" panose="020B0604020202020204" pitchFamily="34" charset="0"/>
            </a:endParaRPr>
          </a:p>
        </p:txBody>
      </p:sp>
      <p:pic>
        <p:nvPicPr>
          <p:cNvPr id="4" name="Picture 2">
            <a:extLst>
              <a:ext uri="{FF2B5EF4-FFF2-40B4-BE49-F238E27FC236}">
                <a16:creationId xmlns="" xmlns:a16="http://schemas.microsoft.com/office/drawing/2014/main" id="{56362B1F-3720-4F23-9102-B418F3A90C2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27784" y="3841291"/>
            <a:ext cx="3412689" cy="2972085"/>
          </a:xfrm>
          <a:prstGeom prst="rect">
            <a:avLst/>
          </a:prstGeom>
          <a:effectLst>
            <a:outerShdw blurRad="76200" dist="50800" dir="2700000" algn="tl" rotWithShape="0">
              <a:prstClr val="black">
                <a:alpha val="60000"/>
              </a:prstClr>
            </a:outerShdw>
          </a:effectLst>
        </p:spPr>
      </p:pic>
      <p:sp>
        <p:nvSpPr>
          <p:cNvPr id="6" name="Rectangle 5">
            <a:extLst>
              <a:ext uri="{FF2B5EF4-FFF2-40B4-BE49-F238E27FC236}">
                <a16:creationId xmlns="" xmlns:a16="http://schemas.microsoft.com/office/drawing/2014/main" id="{F8D0A5CC-8518-475E-8734-E1EEBE05FE85}"/>
              </a:ext>
            </a:extLst>
          </p:cNvPr>
          <p:cNvSpPr/>
          <p:nvPr/>
        </p:nvSpPr>
        <p:spPr>
          <a:xfrm>
            <a:off x="1475656" y="2780928"/>
            <a:ext cx="5104688" cy="830997"/>
          </a:xfrm>
          <a:prstGeom prst="rect">
            <a:avLst/>
          </a:prstGeom>
        </p:spPr>
        <p:txBody>
          <a:bodyPr wrap="square">
            <a:spAutoFit/>
          </a:bodyPr>
          <a:lstStyle/>
          <a:p>
            <a:pPr marL="514350" indent="-514350">
              <a:spcAft>
                <a:spcPts val="1000"/>
              </a:spcAft>
              <a:buFont typeface="+mj-lt"/>
              <a:buAutoNum type="arabicPeriod" startAt="11"/>
            </a:pPr>
            <a:r>
              <a:rPr lang="en-CA" sz="2400" dirty="0">
                <a:latin typeface="Arial" panose="020B0604020202020204" pitchFamily="34" charset="0"/>
                <a:cs typeface="Arial" panose="020B0604020202020204" pitchFamily="34" charset="0"/>
              </a:rPr>
              <a:t>MCH – use </a:t>
            </a:r>
            <a:r>
              <a:rPr lang="en-CA" sz="2400" dirty="0" smtClean="0">
                <a:latin typeface="Arial" panose="020B0604020202020204" pitchFamily="34" charset="0"/>
                <a:cs typeface="Arial" panose="020B0604020202020204" pitchFamily="34" charset="0"/>
              </a:rPr>
              <a:t>to protect live, green trees from DFB </a:t>
            </a:r>
            <a:r>
              <a:rPr lang="en-CA" sz="2400" dirty="0" err="1" smtClean="0">
                <a:latin typeface="Arial" panose="020B0604020202020204" pitchFamily="34" charset="0"/>
                <a:cs typeface="Arial" panose="020B0604020202020204" pitchFamily="34" charset="0"/>
              </a:rPr>
              <a:t>atk</a:t>
            </a:r>
            <a:endParaRPr lang="en-CA" sz="24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l="83495"/>
          <a:stretch/>
        </p:blipFill>
        <p:spPr>
          <a:xfrm>
            <a:off x="0" y="72008"/>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94009" y="2204864"/>
            <a:ext cx="1250399" cy="1220526"/>
          </a:xfrm>
          <a:prstGeom prst="rect">
            <a:avLst/>
          </a:prstGeom>
        </p:spPr>
      </p:pic>
    </p:spTree>
    <p:extLst>
      <p:ext uri="{BB962C8B-B14F-4D97-AF65-F5344CB8AC3E}">
        <p14:creationId xmlns:p14="http://schemas.microsoft.com/office/powerpoint/2010/main" val="36880880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883B53C-BA71-49E4-9673-9A724D478F3F}"/>
              </a:ext>
            </a:extLst>
          </p:cNvPr>
          <p:cNvSpPr/>
          <p:nvPr/>
        </p:nvSpPr>
        <p:spPr>
          <a:xfrm>
            <a:off x="226581" y="223480"/>
            <a:ext cx="8676903" cy="1477328"/>
          </a:xfrm>
          <a:prstGeom prst="rect">
            <a:avLst/>
          </a:prstGeom>
          <a:ln>
            <a:solidFill>
              <a:schemeClr val="tx1">
                <a:lumMod val="50000"/>
                <a:lumOff val="50000"/>
              </a:schemeClr>
            </a:solidFill>
          </a:ln>
        </p:spPr>
        <p:txBody>
          <a:bodyPr wrap="square">
            <a:spAutoFit/>
          </a:bodyPr>
          <a:lstStyle/>
          <a:p>
            <a:pPr>
              <a:spcAft>
                <a:spcPts val="1000"/>
              </a:spcAft>
            </a:pPr>
            <a:r>
              <a:rPr lang="en-CA" sz="3000"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Green</a:t>
            </a:r>
            <a:r>
              <a:rPr lang="en-CA" sz="3000" dirty="0" smtClean="0">
                <a:latin typeface="Arial" panose="020B0604020202020204" pitchFamily="34" charset="0"/>
                <a:cs typeface="Arial" panose="020B0604020202020204" pitchFamily="34" charset="0"/>
              </a:rPr>
              <a:t> </a:t>
            </a:r>
            <a:r>
              <a:rPr lang="en-CA" sz="3000" dirty="0">
                <a:latin typeface="Arial" panose="020B0604020202020204" pitchFamily="34" charset="0"/>
                <a:cs typeface="Arial" panose="020B0604020202020204" pitchFamily="34" charset="0"/>
              </a:rPr>
              <a:t>(unburned) patches </a:t>
            </a:r>
            <a:r>
              <a:rPr lang="en-CA" sz="3000" dirty="0" smtClean="0">
                <a:latin typeface="Arial" panose="020B0604020202020204" pitchFamily="34" charset="0"/>
                <a:cs typeface="Arial" panose="020B0604020202020204" pitchFamily="34" charset="0"/>
              </a:rPr>
              <a:t>of Douglas-fir may </a:t>
            </a:r>
            <a:r>
              <a:rPr lang="en-CA" sz="3000" dirty="0">
                <a:latin typeface="Arial" panose="020B0604020202020204" pitchFamily="34" charset="0"/>
                <a:cs typeface="Arial" panose="020B0604020202020204" pitchFamily="34" charset="0"/>
              </a:rPr>
              <a:t>be stressed from fires and </a:t>
            </a:r>
            <a:r>
              <a:rPr lang="en-CA" sz="3000" dirty="0" smtClean="0">
                <a:latin typeface="Arial" panose="020B0604020202020204" pitchFamily="34" charset="0"/>
                <a:cs typeface="Arial" panose="020B0604020202020204" pitchFamily="34" charset="0"/>
              </a:rPr>
              <a:t>summer drought </a:t>
            </a:r>
            <a:r>
              <a:rPr lang="en-CA" sz="3000" dirty="0">
                <a:latin typeface="Arial" panose="020B0604020202020204" pitchFamily="34" charset="0"/>
                <a:cs typeface="Arial" panose="020B0604020202020204" pitchFamily="34" charset="0"/>
              </a:rPr>
              <a:t>conditions so </a:t>
            </a:r>
            <a:r>
              <a:rPr lang="en-CA" sz="3000" dirty="0" smtClean="0">
                <a:latin typeface="Arial" panose="020B0604020202020204" pitchFamily="34" charset="0"/>
                <a:cs typeface="Arial" panose="020B0604020202020204" pitchFamily="34" charset="0"/>
              </a:rPr>
              <a:t>may </a:t>
            </a:r>
            <a:r>
              <a:rPr lang="en-CA" sz="3000" dirty="0">
                <a:latin typeface="Arial" panose="020B0604020202020204" pitchFamily="34" charset="0"/>
                <a:cs typeface="Arial" panose="020B0604020202020204" pitchFamily="34" charset="0"/>
              </a:rPr>
              <a:t>be attractive to </a:t>
            </a:r>
            <a:r>
              <a:rPr lang="en-CA" sz="3000" dirty="0" smtClean="0">
                <a:latin typeface="Arial" panose="020B0604020202020204" pitchFamily="34" charset="0"/>
                <a:cs typeface="Arial" panose="020B0604020202020204" pitchFamily="34" charset="0"/>
              </a:rPr>
              <a:t>DFB.</a:t>
            </a:r>
            <a:endParaRPr lang="en-CA" sz="30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0B0DCF16-96B2-407E-93FA-EF13B5D8C383}"/>
              </a:ext>
            </a:extLst>
          </p:cNvPr>
          <p:cNvSpPr>
            <a:spLocks noChangeArrowheads="1"/>
          </p:cNvSpPr>
          <p:nvPr/>
        </p:nvSpPr>
        <p:spPr bwMode="auto">
          <a:xfrm>
            <a:off x="226581" y="1860400"/>
            <a:ext cx="5569555"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Aft>
                <a:spcPts val="600"/>
              </a:spcAft>
            </a:pPr>
            <a:r>
              <a:rPr lang="en-GB" altLang="en-US" sz="26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Timing:</a:t>
            </a:r>
          </a:p>
          <a:p>
            <a:pPr marL="457200" indent="-457200" eaLnBrk="0" hangingPunct="0">
              <a:spcAft>
                <a:spcPts val="1000"/>
              </a:spcAft>
              <a:buFont typeface="Arial" panose="020B0604020202020204" pitchFamily="34" charset="0"/>
              <a:buChar char="•"/>
            </a:pPr>
            <a:r>
              <a:rPr lang="en-GB" altLang="en-US" sz="2600" dirty="0" smtClean="0">
                <a:latin typeface="Arial" panose="020B0604020202020204" pitchFamily="34" charset="0"/>
                <a:cs typeface="Arial" panose="020B0604020202020204" pitchFamily="34" charset="0"/>
              </a:rPr>
              <a:t>ground </a:t>
            </a:r>
            <a:r>
              <a:rPr lang="en-GB" altLang="en-US" sz="2600" dirty="0">
                <a:latin typeface="Arial" panose="020B0604020202020204" pitchFamily="34" charset="0"/>
                <a:cs typeface="Arial" panose="020B0604020202020204" pitchFamily="34" charset="0"/>
              </a:rPr>
              <a:t>detection </a:t>
            </a:r>
            <a:r>
              <a:rPr lang="en-CA" altLang="en-US" sz="2600" i="1" dirty="0">
                <a:latin typeface="Arial" panose="020B0604020202020204" pitchFamily="34" charset="0"/>
                <a:cs typeface="Arial" panose="020B0604020202020204" pitchFamily="34" charset="0"/>
              </a:rPr>
              <a:t>must be done </a:t>
            </a:r>
            <a:r>
              <a:rPr lang="en-CA" altLang="en-US" sz="2600" i="1" dirty="0" smtClean="0">
                <a:latin typeface="Arial" panose="020B0604020202020204" pitchFamily="34" charset="0"/>
                <a:cs typeface="Arial" panose="020B0604020202020204" pitchFamily="34" charset="0"/>
              </a:rPr>
              <a:t>ASAP - </a:t>
            </a:r>
            <a:r>
              <a:rPr lang="en-CA" sz="26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prioritize areas</a:t>
            </a:r>
            <a:endParaRPr lang="en-CA" sz="26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57200" indent="-457200" eaLnBrk="0" hangingPunct="0">
              <a:spcAft>
                <a:spcPts val="1000"/>
              </a:spcAft>
              <a:buFont typeface="Arial" panose="020B0604020202020204" pitchFamily="34" charset="0"/>
              <a:buChar char="•"/>
            </a:pPr>
            <a:r>
              <a:rPr lang="en-CA" sz="2600" dirty="0">
                <a:latin typeface="Arial" panose="020B0604020202020204" pitchFamily="34" charset="0"/>
                <a:cs typeface="Arial" panose="020B0604020202020204" pitchFamily="34" charset="0"/>
              </a:rPr>
              <a:t>remove 2017 trap trees prior to April 1</a:t>
            </a:r>
            <a:r>
              <a:rPr lang="en-CA" sz="2600" baseline="30000" dirty="0">
                <a:latin typeface="Arial" panose="020B0604020202020204" pitchFamily="34" charset="0"/>
                <a:cs typeface="Arial" panose="020B0604020202020204" pitchFamily="34" charset="0"/>
              </a:rPr>
              <a:t>st</a:t>
            </a:r>
            <a:r>
              <a:rPr lang="en-CA" sz="2600" dirty="0">
                <a:latin typeface="Arial" panose="020B0604020202020204" pitchFamily="34" charset="0"/>
                <a:cs typeface="Arial" panose="020B0604020202020204" pitchFamily="34" charset="0"/>
              </a:rPr>
              <a:t>, 2018</a:t>
            </a:r>
          </a:p>
          <a:p>
            <a:pPr marL="457200" indent="-457200" eaLnBrk="0" hangingPunct="0">
              <a:spcAft>
                <a:spcPts val="1000"/>
              </a:spcAft>
              <a:buFont typeface="Arial" panose="020B0604020202020204" pitchFamily="34" charset="0"/>
              <a:buChar char="•"/>
            </a:pPr>
            <a:r>
              <a:rPr lang="en-CA" sz="2600" dirty="0" smtClean="0">
                <a:latin typeface="Arial" panose="020B0604020202020204" pitchFamily="34" charset="0"/>
                <a:cs typeface="Arial" panose="020B0604020202020204" pitchFamily="34" charset="0"/>
              </a:rPr>
              <a:t>burnt settings will </a:t>
            </a:r>
            <a:r>
              <a:rPr lang="en-CA" sz="2600" dirty="0">
                <a:latin typeface="Arial" panose="020B0604020202020204" pitchFamily="34" charset="0"/>
                <a:cs typeface="Arial" panose="020B0604020202020204" pitchFamily="34" charset="0"/>
              </a:rPr>
              <a:t>present a warmer environment </a:t>
            </a:r>
            <a:r>
              <a:rPr lang="en-CA" sz="2600" dirty="0" smtClean="0">
                <a:latin typeface="Arial" panose="020B0604020202020204" pitchFamily="34" charset="0"/>
                <a:cs typeface="Arial" panose="020B0604020202020204" pitchFamily="34" charset="0"/>
              </a:rPr>
              <a:t>thus promoting </a:t>
            </a:r>
            <a:r>
              <a:rPr lang="en-CA" sz="2600" dirty="0">
                <a:latin typeface="Arial" panose="020B0604020202020204" pitchFamily="34" charset="0"/>
                <a:cs typeface="Arial" panose="020B0604020202020204" pitchFamily="34" charset="0"/>
              </a:rPr>
              <a:t>early season </a:t>
            </a:r>
            <a:r>
              <a:rPr lang="en-CA" sz="2600" dirty="0" smtClean="0">
                <a:latin typeface="Arial" panose="020B0604020202020204" pitchFamily="34" charset="0"/>
                <a:cs typeface="Arial" panose="020B0604020202020204" pitchFamily="34" charset="0"/>
              </a:rPr>
              <a:t>DFB flight</a:t>
            </a:r>
          </a:p>
          <a:p>
            <a:pPr marL="457200" indent="-457200" eaLnBrk="0" hangingPunct="0">
              <a:spcAft>
                <a:spcPts val="1000"/>
              </a:spcAft>
              <a:buFont typeface="Arial" panose="020B0604020202020204" pitchFamily="34" charset="0"/>
              <a:buChar char="•"/>
            </a:pPr>
            <a:r>
              <a:rPr lang="en-CA" sz="2600" dirty="0" smtClean="0">
                <a:latin typeface="Arial" panose="020B0604020202020204" pitchFamily="34" charset="0"/>
                <a:cs typeface="Arial" panose="020B0604020202020204" pitchFamily="34" charset="0"/>
              </a:rPr>
              <a:t>all </a:t>
            </a:r>
            <a:r>
              <a:rPr lang="en-CA" sz="2600" dirty="0">
                <a:latin typeface="Arial" panose="020B0604020202020204" pitchFamily="34" charset="0"/>
                <a:cs typeface="Arial" panose="020B0604020202020204" pitchFamily="34" charset="0"/>
              </a:rPr>
              <a:t>baits, traps, trap </a:t>
            </a:r>
            <a:r>
              <a:rPr lang="en-CA" sz="2600" dirty="0" smtClean="0">
                <a:latin typeface="Arial" panose="020B0604020202020204" pitchFamily="34" charset="0"/>
                <a:cs typeface="Arial" panose="020B0604020202020204" pitchFamily="34" charset="0"/>
              </a:rPr>
              <a:t>trees, MCH </a:t>
            </a:r>
            <a:r>
              <a:rPr lang="en-CA" sz="2600" dirty="0">
                <a:latin typeface="Arial" panose="020B0604020202020204" pitchFamily="34" charset="0"/>
                <a:cs typeface="Arial" panose="020B0604020202020204" pitchFamily="34" charset="0"/>
              </a:rPr>
              <a:t>should be in place by April 1</a:t>
            </a:r>
            <a:r>
              <a:rPr lang="en-CA" sz="2600" baseline="30000" dirty="0">
                <a:latin typeface="Arial" panose="020B0604020202020204" pitchFamily="34" charset="0"/>
                <a:cs typeface="Arial" panose="020B0604020202020204" pitchFamily="34" charset="0"/>
              </a:rPr>
              <a:t>st</a:t>
            </a:r>
            <a:r>
              <a:rPr lang="en-CA" sz="2600" dirty="0">
                <a:latin typeface="Arial" panose="020B0604020202020204" pitchFamily="34" charset="0"/>
                <a:cs typeface="Arial" panose="020B0604020202020204" pitchFamily="34" charset="0"/>
              </a:rPr>
              <a:t> </a:t>
            </a:r>
          </a:p>
        </p:txBody>
      </p:sp>
      <p:pic>
        <p:nvPicPr>
          <p:cNvPr id="6" name="Picture 2" descr="C:\Users\ajstock\Downloads\1_Pest Management\1_IBx_BARKBEETLES\IBD\Pix and presentations\IBD frass lower bole 1241469-PPT.jpg"/>
          <p:cNvPicPr>
            <a:picLocks noChangeAspect="1" noChangeArrowheads="1"/>
          </p:cNvPicPr>
          <p:nvPr/>
        </p:nvPicPr>
        <p:blipFill rotWithShape="1">
          <a:blip r:embed="rId2">
            <a:extLst>
              <a:ext uri="{28A0092B-C50C-407E-A947-70E740481C1C}">
                <a14:useLocalDpi xmlns:a14="http://schemas.microsoft.com/office/drawing/2010/main"/>
              </a:ext>
            </a:extLst>
          </a:blip>
          <a:srcRect b="3399"/>
          <a:stretch/>
        </p:blipFill>
        <p:spPr bwMode="auto">
          <a:xfrm>
            <a:off x="5796136" y="1879643"/>
            <a:ext cx="3126096" cy="4601647"/>
          </a:xfrm>
          <a:prstGeom prst="rect">
            <a:avLst/>
          </a:prstGeom>
          <a:effectLst>
            <a:outerShdw blurRad="76200" dist="50800" dir="2700000" algn="tl" rotWithShape="0">
              <a:prstClr val="black">
                <a:alpha val="60000"/>
              </a:prst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0920" y="1860400"/>
            <a:ext cx="6588224" cy="4941168"/>
          </a:xfrm>
          <a:prstGeom prst="rect">
            <a:avLst/>
          </a:prstGeom>
          <a:effectLst>
            <a:outerShdw blurRad="76200" dist="50800" dir="2700000" algn="tl" rotWithShape="0">
              <a:prstClr val="black">
                <a:alpha val="60000"/>
              </a:prstClr>
            </a:outerShdw>
          </a:effectLst>
        </p:spPr>
      </p:pic>
    </p:spTree>
    <p:extLst>
      <p:ext uri="{BB962C8B-B14F-4D97-AF65-F5344CB8AC3E}">
        <p14:creationId xmlns:p14="http://schemas.microsoft.com/office/powerpoint/2010/main" val="78116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Rectangle 3"/>
          <p:cNvSpPr/>
          <p:nvPr/>
        </p:nvSpPr>
        <p:spPr>
          <a:xfrm>
            <a:off x="2987824" y="3140968"/>
            <a:ext cx="3312368" cy="2215991"/>
          </a:xfrm>
          <a:prstGeom prst="rect">
            <a:avLst/>
          </a:prstGeom>
        </p:spPr>
        <p:txBody>
          <a:bodyPr wrap="square">
            <a:spAutoFit/>
          </a:bodyPr>
          <a:lstStyle/>
          <a:p>
            <a:r>
              <a:rPr lang="en-CA" sz="4600" b="1" dirty="0" smtClean="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a:t>
            </a:r>
          </a:p>
          <a:p>
            <a:endParaRPr lang="en-CA" sz="4600" dirty="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CA" sz="4600" dirty="0" smtClean="0">
                <a:solidFill>
                  <a:srgbClr val="FFFF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Questions?</a:t>
            </a:r>
            <a:endParaRPr lang="en-CA" sz="4600" dirty="0">
              <a:solidFill>
                <a:srgbClr val="FFFF66"/>
              </a:solidFill>
            </a:endParaRPr>
          </a:p>
        </p:txBody>
      </p:sp>
    </p:spTree>
    <p:extLst>
      <p:ext uri="{BB962C8B-B14F-4D97-AF65-F5344CB8AC3E}">
        <p14:creationId xmlns:p14="http://schemas.microsoft.com/office/powerpoint/2010/main" val="14793480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6464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12040" t="11706" r="5685"/>
          <a:stretch/>
        </p:blipFill>
        <p:spPr>
          <a:xfrm>
            <a:off x="6588224" y="4896480"/>
            <a:ext cx="2290551" cy="1843614"/>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t="30435" r="13714" b="3913"/>
          <a:stretch/>
        </p:blipFill>
        <p:spPr>
          <a:xfrm>
            <a:off x="6168263" y="3212976"/>
            <a:ext cx="2710511" cy="154675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2" name="Picture 5" descr="IBD larva +galleries"/>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l="4105" t="7159" b="7977"/>
          <a:stretch/>
        </p:blipFill>
        <p:spPr bwMode="auto">
          <a:xfrm>
            <a:off x="5746856" y="1292444"/>
            <a:ext cx="3131918" cy="1767540"/>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3" name="Rectangle 2"/>
          <p:cNvSpPr/>
          <p:nvPr/>
        </p:nvSpPr>
        <p:spPr>
          <a:xfrm>
            <a:off x="273099" y="215915"/>
            <a:ext cx="5253361" cy="584775"/>
          </a:xfrm>
          <a:prstGeom prst="rect">
            <a:avLst/>
          </a:prstGeom>
        </p:spPr>
        <p:txBody>
          <a:bodyPr wrap="none">
            <a:spAutoFit/>
          </a:bodyPr>
          <a:lstStyle/>
          <a:p>
            <a:pPr>
              <a:spcAft>
                <a:spcPts val="0"/>
              </a:spcAft>
            </a:pPr>
            <a:r>
              <a:rPr lang="en-GB" sz="3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Host = </a:t>
            </a:r>
            <a:r>
              <a:rPr lang="en-GB" sz="3200"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scorched</a:t>
            </a:r>
            <a:r>
              <a:rPr lang="en-GB" sz="3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Douglas-fir</a:t>
            </a:r>
            <a:endParaRPr lang="en-CA" sz="3200" dirty="0">
              <a:effectLst>
                <a:outerShdw blurRad="38100" dist="38100" dir="2700000" algn="tl">
                  <a:srgbClr val="000000">
                    <a:alpha val="43137"/>
                  </a:srgbClr>
                </a:outerShdw>
              </a:effectLst>
              <a:latin typeface="Arial" panose="020B0604020202020204" pitchFamily="34" charset="0"/>
              <a:ea typeface="Times New Roman"/>
              <a:cs typeface="Arial" panose="020B0604020202020204" pitchFamily="34" charset="0"/>
            </a:endParaRPr>
          </a:p>
        </p:txBody>
      </p:sp>
      <p:sp>
        <p:nvSpPr>
          <p:cNvPr id="4" name="Rectangle 3"/>
          <p:cNvSpPr/>
          <p:nvPr/>
        </p:nvSpPr>
        <p:spPr>
          <a:xfrm>
            <a:off x="539552" y="830779"/>
            <a:ext cx="7761875" cy="461665"/>
          </a:xfrm>
          <a:prstGeom prst="rect">
            <a:avLst/>
          </a:prstGeom>
        </p:spPr>
        <p:txBody>
          <a:bodyPr wrap="square">
            <a:spAutoFit/>
          </a:bodyPr>
          <a:lstStyle/>
          <a:p>
            <a:pPr>
              <a:spcAft>
                <a:spcPts val="300"/>
              </a:spcAft>
            </a:pPr>
            <a:r>
              <a:rPr lang="en-GB"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beetle</a:t>
            </a:r>
            <a:r>
              <a:rPr lang="en-GB" sz="2400" dirty="0">
                <a:solidFill>
                  <a:srgbClr val="663300"/>
                </a:solidFill>
                <a:latin typeface="Arial" panose="020B0604020202020204" pitchFamily="34" charset="0"/>
                <a:cs typeface="Arial" panose="020B0604020202020204" pitchFamily="34" charset="0"/>
              </a:rPr>
              <a:t>, </a:t>
            </a:r>
            <a:r>
              <a:rPr lang="en-GB" sz="2400" i="1" dirty="0" err="1">
                <a:solidFill>
                  <a:srgbClr val="663300"/>
                </a:solidFill>
                <a:latin typeface="Arial" panose="020B0604020202020204" pitchFamily="34" charset="0"/>
                <a:cs typeface="Arial" panose="020B0604020202020204" pitchFamily="34" charset="0"/>
              </a:rPr>
              <a:t>Dendroctonus</a:t>
            </a:r>
            <a:r>
              <a:rPr lang="en-GB" sz="2400" i="1" dirty="0">
                <a:solidFill>
                  <a:srgbClr val="663300"/>
                </a:solidFill>
                <a:latin typeface="Arial" panose="020B0604020202020204" pitchFamily="34" charset="0"/>
                <a:cs typeface="Arial" panose="020B0604020202020204" pitchFamily="34" charset="0"/>
              </a:rPr>
              <a:t> </a:t>
            </a:r>
            <a:r>
              <a:rPr lang="en-GB" sz="2400" i="1" dirty="0" err="1">
                <a:solidFill>
                  <a:srgbClr val="663300"/>
                </a:solidFill>
                <a:latin typeface="Arial" panose="020B0604020202020204" pitchFamily="34" charset="0"/>
                <a:cs typeface="Arial" panose="020B0604020202020204" pitchFamily="34" charset="0"/>
              </a:rPr>
              <a:t>pseudotsugae</a:t>
            </a:r>
            <a:endParaRPr lang="en-CA" sz="2400" i="1" dirty="0">
              <a:solidFill>
                <a:srgbClr val="663300"/>
              </a:solidFill>
              <a:latin typeface="Arial" panose="020B0604020202020204" pitchFamily="34" charset="0"/>
              <a:ea typeface="Times New Roman"/>
              <a:cs typeface="Arial" panose="020B0604020202020204" pitchFamily="34" charset="0"/>
            </a:endParaRPr>
          </a:p>
        </p:txBody>
      </p:sp>
      <p:sp>
        <p:nvSpPr>
          <p:cNvPr id="5" name="Rectangle 4"/>
          <p:cNvSpPr/>
          <p:nvPr/>
        </p:nvSpPr>
        <p:spPr>
          <a:xfrm>
            <a:off x="568062" y="2852936"/>
            <a:ext cx="5061576" cy="830997"/>
          </a:xfrm>
          <a:prstGeom prst="rect">
            <a:avLst/>
          </a:prstGeom>
        </p:spPr>
        <p:txBody>
          <a:bodyPr wrap="square">
            <a:spAutoFit/>
          </a:bodyPr>
          <a:lstStyle/>
          <a:p>
            <a:pPr>
              <a:spcAft>
                <a:spcPts val="300"/>
              </a:spcAft>
            </a:pPr>
            <a:r>
              <a:rPr lang="en-GB"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pole beetle, </a:t>
            </a:r>
            <a:r>
              <a:rPr lang="en-GB" sz="2400" i="1" dirty="0" err="1">
                <a:solidFill>
                  <a:srgbClr val="663300"/>
                </a:solidFill>
                <a:latin typeface="Arial" panose="020B0604020202020204" pitchFamily="34" charset="0"/>
                <a:cs typeface="Arial" panose="020B0604020202020204" pitchFamily="34" charset="0"/>
              </a:rPr>
              <a:t>Pseudohylesinus</a:t>
            </a:r>
            <a:r>
              <a:rPr lang="en-GB" sz="2400" i="1" dirty="0">
                <a:solidFill>
                  <a:srgbClr val="663300"/>
                </a:solidFill>
                <a:latin typeface="Arial" panose="020B0604020202020204" pitchFamily="34" charset="0"/>
                <a:cs typeface="Arial" panose="020B0604020202020204" pitchFamily="34" charset="0"/>
              </a:rPr>
              <a:t> nebulosus</a:t>
            </a:r>
            <a:endParaRPr lang="en-CA" sz="2400" i="1" dirty="0">
              <a:solidFill>
                <a:srgbClr val="663300"/>
              </a:solidFill>
              <a:latin typeface="Arial" panose="020B0604020202020204" pitchFamily="34" charset="0"/>
              <a:cs typeface="Arial" panose="020B0604020202020204" pitchFamily="34" charset="0"/>
            </a:endParaRPr>
          </a:p>
        </p:txBody>
      </p:sp>
      <p:sp>
        <p:nvSpPr>
          <p:cNvPr id="6" name="Rectangle 5"/>
          <p:cNvSpPr/>
          <p:nvPr/>
        </p:nvSpPr>
        <p:spPr>
          <a:xfrm>
            <a:off x="568062" y="3810545"/>
            <a:ext cx="5033066" cy="830997"/>
          </a:xfrm>
          <a:prstGeom prst="rect">
            <a:avLst/>
          </a:prstGeom>
        </p:spPr>
        <p:txBody>
          <a:bodyPr wrap="square">
            <a:spAutoFit/>
          </a:bodyPr>
          <a:lstStyle/>
          <a:p>
            <a:pPr>
              <a:spcAft>
                <a:spcPts val="300"/>
              </a:spcAft>
            </a:pPr>
            <a:r>
              <a:rPr lang="en-GB"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engraver beetle, </a:t>
            </a:r>
            <a:r>
              <a:rPr lang="en-GB" sz="2400" i="1" dirty="0" err="1">
                <a:solidFill>
                  <a:srgbClr val="663300"/>
                </a:solidFill>
                <a:latin typeface="Arial" panose="020B0604020202020204" pitchFamily="34" charset="0"/>
                <a:cs typeface="Arial" panose="020B0604020202020204" pitchFamily="34" charset="0"/>
              </a:rPr>
              <a:t>Scolytus</a:t>
            </a:r>
            <a:r>
              <a:rPr lang="en-GB" sz="2400" i="1" dirty="0">
                <a:solidFill>
                  <a:srgbClr val="663300"/>
                </a:solidFill>
                <a:latin typeface="Arial" panose="020B0604020202020204" pitchFamily="34" charset="0"/>
                <a:cs typeface="Arial" panose="020B0604020202020204" pitchFamily="34" charset="0"/>
              </a:rPr>
              <a:t> </a:t>
            </a:r>
            <a:r>
              <a:rPr lang="en-GB" sz="2400" i="1" dirty="0" err="1">
                <a:solidFill>
                  <a:srgbClr val="663300"/>
                </a:solidFill>
                <a:latin typeface="Arial" panose="020B0604020202020204" pitchFamily="34" charset="0"/>
                <a:cs typeface="Arial" panose="020B0604020202020204" pitchFamily="34" charset="0"/>
              </a:rPr>
              <a:t>unistriatus</a:t>
            </a:r>
            <a:endParaRPr lang="en-CA" sz="2400" i="1" dirty="0">
              <a:solidFill>
                <a:srgbClr val="663300"/>
              </a:solidFill>
              <a:latin typeface="Arial" panose="020B0604020202020204" pitchFamily="34" charset="0"/>
              <a:cs typeface="Arial" panose="020B0604020202020204" pitchFamily="34" charset="0"/>
            </a:endParaRPr>
          </a:p>
        </p:txBody>
      </p:sp>
      <p:sp>
        <p:nvSpPr>
          <p:cNvPr id="7" name="Rectangle 6"/>
          <p:cNvSpPr/>
          <p:nvPr/>
        </p:nvSpPr>
        <p:spPr>
          <a:xfrm>
            <a:off x="539552" y="5301208"/>
            <a:ext cx="4881556" cy="830997"/>
          </a:xfrm>
          <a:prstGeom prst="rect">
            <a:avLst/>
          </a:prstGeom>
        </p:spPr>
        <p:txBody>
          <a:bodyPr wrap="square">
            <a:spAutoFit/>
          </a:bodyPr>
          <a:lstStyle/>
          <a:p>
            <a:pPr>
              <a:spcAft>
                <a:spcPts val="300"/>
              </a:spcAft>
            </a:pPr>
            <a:r>
              <a:rPr lang="en-GB"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Woodborers, </a:t>
            </a:r>
            <a:r>
              <a:rPr lang="en-GB" sz="2400" dirty="0" err="1">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woodwasps</a:t>
            </a:r>
            <a:r>
              <a:rPr lang="en-GB"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ambrosia beetles</a:t>
            </a:r>
            <a:endParaRPr lang="en-CA"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 name="TextBox 8"/>
          <p:cNvSpPr txBox="1"/>
          <p:nvPr/>
        </p:nvSpPr>
        <p:spPr>
          <a:xfrm>
            <a:off x="1115616" y="1340768"/>
            <a:ext cx="4179231" cy="1354217"/>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CA" dirty="0" smtClean="0">
                <a:latin typeface="Arial" panose="020B0604020202020204" pitchFamily="34" charset="0"/>
                <a:cs typeface="Arial" panose="020B0604020202020204" pitchFamily="34" charset="0"/>
              </a:rPr>
              <a:t>1° invader – kills trees</a:t>
            </a:r>
          </a:p>
          <a:p>
            <a:pPr marL="285750" indent="-285750">
              <a:spcAft>
                <a:spcPts val="600"/>
              </a:spcAft>
              <a:buFont typeface="Arial" panose="020B0604020202020204" pitchFamily="34" charset="0"/>
              <a:buChar char="•"/>
            </a:pPr>
            <a:r>
              <a:rPr lang="en-CA" dirty="0" smtClean="0">
                <a:latin typeface="Arial" panose="020B0604020202020204" pitchFamily="34" charset="0"/>
                <a:cs typeface="Arial" panose="020B0604020202020204" pitchFamily="34" charset="0"/>
              </a:rPr>
              <a:t>Attacks April – July</a:t>
            </a:r>
          </a:p>
          <a:p>
            <a:pPr marL="285750" indent="-285750">
              <a:spcAft>
                <a:spcPts val="600"/>
              </a:spcAft>
              <a:buFont typeface="Arial" panose="020B0604020202020204" pitchFamily="34" charset="0"/>
              <a:buChar char="•"/>
            </a:pPr>
            <a:r>
              <a:rPr lang="en-CA" dirty="0" smtClean="0">
                <a:latin typeface="Arial" panose="020B0604020202020204" pitchFamily="34" charset="0"/>
                <a:cs typeface="Arial" panose="020B0604020202020204" pitchFamily="34" charset="0"/>
              </a:rPr>
              <a:t>Red </a:t>
            </a:r>
            <a:r>
              <a:rPr lang="en-CA" dirty="0" err="1" smtClean="0">
                <a:latin typeface="Arial" panose="020B0604020202020204" pitchFamily="34" charset="0"/>
                <a:cs typeface="Arial" panose="020B0604020202020204" pitchFamily="34" charset="0"/>
              </a:rPr>
              <a:t>frass</a:t>
            </a:r>
            <a:r>
              <a:rPr lang="en-CA" dirty="0" smtClean="0">
                <a:latin typeface="Arial" panose="020B0604020202020204" pitchFamily="34" charset="0"/>
                <a:cs typeface="Arial" panose="020B0604020202020204" pitchFamily="34" charset="0"/>
              </a:rPr>
              <a:t> on bole, resin streaming, chlorotic foliage</a:t>
            </a:r>
            <a:endParaRPr lang="en-CA" dirty="0">
              <a:latin typeface="Arial" panose="020B0604020202020204" pitchFamily="34" charset="0"/>
              <a:cs typeface="Arial" panose="020B0604020202020204" pitchFamily="34" charset="0"/>
            </a:endParaRPr>
          </a:p>
        </p:txBody>
      </p:sp>
      <p:sp>
        <p:nvSpPr>
          <p:cNvPr id="13" name="TextBox 12"/>
          <p:cNvSpPr txBox="1"/>
          <p:nvPr/>
        </p:nvSpPr>
        <p:spPr>
          <a:xfrm>
            <a:off x="1133509" y="4654877"/>
            <a:ext cx="4925376" cy="64633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CA" dirty="0" smtClean="0">
                <a:latin typeface="Arial" panose="020B0604020202020204" pitchFamily="34" charset="0"/>
                <a:cs typeface="Arial" panose="020B0604020202020204" pitchFamily="34" charset="0"/>
              </a:rPr>
              <a:t>2° invader – infests weakened or DFB trees Multiple generations per season</a:t>
            </a:r>
          </a:p>
        </p:txBody>
      </p:sp>
      <p:sp>
        <p:nvSpPr>
          <p:cNvPr id="14" name="TextBox 13"/>
          <p:cNvSpPr txBox="1"/>
          <p:nvPr/>
        </p:nvSpPr>
        <p:spPr>
          <a:xfrm>
            <a:off x="1162341" y="6062717"/>
            <a:ext cx="5213408" cy="72327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CA" dirty="0" smtClean="0">
                <a:latin typeface="Arial" panose="020B0604020202020204" pitchFamily="34" charset="0"/>
                <a:cs typeface="Arial" panose="020B0604020202020204" pitchFamily="34" charset="0"/>
              </a:rPr>
              <a:t>2° invader – decomposers / carnivores</a:t>
            </a:r>
          </a:p>
          <a:p>
            <a:pPr marL="285750" indent="-285750">
              <a:spcAft>
                <a:spcPts val="600"/>
              </a:spcAft>
              <a:buFont typeface="Arial" panose="020B0604020202020204" pitchFamily="34" charset="0"/>
              <a:buChar char="•"/>
            </a:pPr>
            <a:r>
              <a:rPr lang="en-CA" dirty="0" smtClean="0">
                <a:latin typeface="Arial" panose="020B0604020202020204" pitchFamily="34" charset="0"/>
                <a:cs typeface="Arial" panose="020B0604020202020204" pitchFamily="34" charset="0"/>
              </a:rPr>
              <a:t>Attack immediately post-fire</a:t>
            </a:r>
          </a:p>
        </p:txBody>
      </p:sp>
      <p:sp>
        <p:nvSpPr>
          <p:cNvPr id="2" name="Left Brace 1"/>
          <p:cNvSpPr/>
          <p:nvPr/>
        </p:nvSpPr>
        <p:spPr>
          <a:xfrm>
            <a:off x="179512" y="2924944"/>
            <a:ext cx="360040" cy="1728192"/>
          </a:xfrm>
          <a:prstGeom prst="leftBrace">
            <a:avLst>
              <a:gd name="adj1" fmla="val 33232"/>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15" name="Picture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64836" y="2428913"/>
            <a:ext cx="1431323" cy="2152216"/>
          </a:xfrm>
          <a:prstGeom prst="rect">
            <a:avLst/>
          </a:prstGeom>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0575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2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22" presetClass="entr" presetSubtype="8"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par>
                                <p:cTn id="31" presetID="22" presetClass="entr" presetSubtype="8"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p:bldP spid="14" grpId="0"/>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858011" y="858011"/>
            <a:ext cx="6864085" cy="5148064"/>
          </a:xfrm>
          <a:prstGeom prst="rect">
            <a:avLst/>
          </a:prstGeom>
        </p:spPr>
      </p:pic>
      <p:pic>
        <p:nvPicPr>
          <p:cNvPr id="5" name="Picture 3">
            <a:extLst>
              <a:ext uri="{FF2B5EF4-FFF2-40B4-BE49-F238E27FC236}">
                <a16:creationId xmlns="" xmlns:a16="http://schemas.microsoft.com/office/drawing/2014/main" id="{A4C1DD39-AD89-44E9-8891-B6EF640D828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48064" y="3943839"/>
            <a:ext cx="3981147" cy="25925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9D1CCCA0-92D0-4514-A217-B79FC60EC20C}"/>
              </a:ext>
            </a:extLst>
          </p:cNvPr>
          <p:cNvSpPr/>
          <p:nvPr/>
        </p:nvSpPr>
        <p:spPr>
          <a:xfrm>
            <a:off x="5133275" y="145976"/>
            <a:ext cx="3995936" cy="3898503"/>
          </a:xfrm>
          <a:prstGeom prst="rect">
            <a:avLst/>
          </a:prstGeom>
        </p:spPr>
        <p:txBody>
          <a:bodyPr wrap="square">
            <a:spAutoFit/>
          </a:bodyPr>
          <a:lstStyle/>
          <a:p>
            <a:pPr eaLnBrk="0" hangingPunct="0">
              <a:spcAft>
                <a:spcPts val="1000"/>
              </a:spcAft>
            </a:pPr>
            <a:r>
              <a:rPr lang="en-CA" sz="2600" u="sng"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Mass trapping option:</a:t>
            </a:r>
            <a:endParaRPr lang="en-CA" sz="26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77800" indent="-177800" eaLnBrk="0" hangingPunct="0">
              <a:spcAft>
                <a:spcPts val="600"/>
              </a:spcAft>
              <a:buFont typeface="Arial" panose="020B0604020202020204" pitchFamily="34" charset="0"/>
              <a:buChar char="•"/>
            </a:pPr>
            <a:r>
              <a:rPr lang="en-CA" sz="2600" dirty="0" smtClean="0">
                <a:latin typeface="Arial" panose="020B0604020202020204" pitchFamily="34" charset="0"/>
                <a:cs typeface="Arial" panose="020B0604020202020204" pitchFamily="34" charset="0"/>
              </a:rPr>
              <a:t>place 1-3 </a:t>
            </a:r>
            <a:r>
              <a:rPr lang="en-CA" sz="2600" dirty="0">
                <a:latin typeface="Arial" panose="020B0604020202020204" pitchFamily="34" charset="0"/>
                <a:cs typeface="Arial" panose="020B0604020202020204" pitchFamily="34" charset="0"/>
              </a:rPr>
              <a:t>traps in key management </a:t>
            </a:r>
            <a:r>
              <a:rPr lang="en-CA" sz="2600" dirty="0" smtClean="0">
                <a:latin typeface="Arial" panose="020B0604020202020204" pitchFamily="34" charset="0"/>
                <a:cs typeface="Arial" panose="020B0604020202020204" pitchFamily="34" charset="0"/>
              </a:rPr>
              <a:t>areas</a:t>
            </a:r>
          </a:p>
          <a:p>
            <a:pPr marL="177800" indent="-177800" eaLnBrk="0" hangingPunct="0">
              <a:spcAft>
                <a:spcPts val="600"/>
              </a:spcAft>
              <a:buFont typeface="Arial" panose="020B0604020202020204" pitchFamily="34" charset="0"/>
              <a:buChar char="•"/>
            </a:pPr>
            <a:r>
              <a:rPr lang="en-CA" sz="2600" dirty="0" smtClean="0">
                <a:latin typeface="Arial" panose="020B0604020202020204" pitchFamily="34" charset="0"/>
                <a:cs typeface="Arial" panose="020B0604020202020204" pitchFamily="34" charset="0"/>
              </a:rPr>
              <a:t>place </a:t>
            </a:r>
            <a:r>
              <a:rPr lang="en-CA" sz="2600" dirty="0">
                <a:latin typeface="Arial" panose="020B0604020202020204" pitchFamily="34" charset="0"/>
                <a:cs typeface="Arial" panose="020B0604020202020204" pitchFamily="34" charset="0"/>
              </a:rPr>
              <a:t>in severely burned areas or clearings where spillover </a:t>
            </a:r>
            <a:r>
              <a:rPr lang="en-CA" sz="2600" dirty="0" smtClean="0">
                <a:latin typeface="Arial" panose="020B0604020202020204" pitchFamily="34" charset="0"/>
                <a:cs typeface="Arial" panose="020B0604020202020204" pitchFamily="34" charset="0"/>
              </a:rPr>
              <a:t>is less </a:t>
            </a:r>
            <a:r>
              <a:rPr lang="en-CA" sz="2600" dirty="0">
                <a:latin typeface="Arial" panose="020B0604020202020204" pitchFamily="34" charset="0"/>
                <a:cs typeface="Arial" panose="020B0604020202020204" pitchFamily="34" charset="0"/>
              </a:rPr>
              <a:t>a problem (in these circumstances it may be a good thing!)</a:t>
            </a:r>
          </a:p>
        </p:txBody>
      </p:sp>
    </p:spTree>
    <p:extLst>
      <p:ext uri="{BB962C8B-B14F-4D97-AF65-F5344CB8AC3E}">
        <p14:creationId xmlns:p14="http://schemas.microsoft.com/office/powerpoint/2010/main" val="7954758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l="27475" t="26149" r="22136" b="29320"/>
          <a:stretch/>
        </p:blipFill>
        <p:spPr>
          <a:xfrm>
            <a:off x="6276774" y="855876"/>
            <a:ext cx="2795726" cy="1853044"/>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3" name="Content Placeholder 2"/>
          <p:cNvSpPr>
            <a:spLocks noGrp="1"/>
          </p:cNvSpPr>
          <p:nvPr>
            <p:ph idx="1"/>
          </p:nvPr>
        </p:nvSpPr>
        <p:spPr>
          <a:xfrm>
            <a:off x="251520" y="991269"/>
            <a:ext cx="6025254" cy="4525963"/>
          </a:xfrm>
        </p:spPr>
        <p:txBody>
          <a:bodyPr>
            <a:normAutofit fontScale="92500" lnSpcReduction="10000"/>
          </a:bodyPr>
          <a:lstStyle/>
          <a:p>
            <a:pPr>
              <a:spcBef>
                <a:spcPts val="0"/>
              </a:spcBef>
              <a:spcAft>
                <a:spcPts val="1000"/>
              </a:spcAft>
            </a:pPr>
            <a:r>
              <a:rPr lang="en-CA" sz="2400" b="0" dirty="0">
                <a:latin typeface="Arial" panose="020B0604020202020204" pitchFamily="34" charset="0"/>
                <a:cs typeface="Arial" panose="020B0604020202020204" pitchFamily="34" charset="0"/>
              </a:rPr>
              <a:t>♂(</a:t>
            </a:r>
            <a:r>
              <a:rPr lang="en-CA" sz="2400" dirty="0">
                <a:latin typeface="Arial" panose="020B0604020202020204" pitchFamily="34" charset="0"/>
                <a:cs typeface="Arial" panose="020B0604020202020204" pitchFamily="34" charset="0"/>
              </a:rPr>
              <a:t>♀ )</a:t>
            </a:r>
          </a:p>
          <a:p>
            <a:pPr>
              <a:spcBef>
                <a:spcPts val="0"/>
              </a:spcBef>
              <a:spcAft>
                <a:spcPts val="1000"/>
              </a:spcAft>
            </a:pPr>
            <a:r>
              <a:rPr lang="en-CA" sz="2400" dirty="0">
                <a:latin typeface="Arial" panose="020B0604020202020204" pitchFamily="34" charset="0"/>
                <a:cs typeface="Arial" panose="020B0604020202020204" pitchFamily="34" charset="0"/>
              </a:rPr>
              <a:t>can run all summer</a:t>
            </a:r>
          </a:p>
          <a:p>
            <a:pPr>
              <a:spcBef>
                <a:spcPts val="0"/>
              </a:spcBef>
              <a:spcAft>
                <a:spcPts val="1000"/>
              </a:spcAft>
            </a:pPr>
            <a:r>
              <a:rPr lang="en-CA" sz="2400" dirty="0">
                <a:latin typeface="Arial" panose="020B0604020202020204" pitchFamily="34" charset="0"/>
                <a:cs typeface="Arial" panose="020B0604020202020204" pitchFamily="34" charset="0"/>
              </a:rPr>
              <a:t>catch is 2 to 3 x trap trees</a:t>
            </a:r>
          </a:p>
          <a:p>
            <a:pPr>
              <a:spcBef>
                <a:spcPts val="0"/>
              </a:spcBef>
              <a:spcAft>
                <a:spcPts val="1000"/>
              </a:spcAft>
            </a:pPr>
            <a:r>
              <a:rPr lang="en-CA" sz="2400" dirty="0">
                <a:solidFill>
                  <a:srgbClr val="FF0000"/>
                </a:solidFill>
                <a:latin typeface="Arial" panose="020B0604020202020204" pitchFamily="34" charset="0"/>
                <a:cs typeface="Arial" panose="020B0604020202020204" pitchFamily="34" charset="0"/>
              </a:rPr>
              <a:t>Spillover</a:t>
            </a:r>
            <a:r>
              <a:rPr lang="en-CA" sz="2400" dirty="0" smtClean="0">
                <a:solidFill>
                  <a:srgbClr val="FF0000"/>
                </a:solidFill>
                <a:latin typeface="Arial" panose="020B0604020202020204" pitchFamily="34" charset="0"/>
                <a:cs typeface="Arial" panose="020B0604020202020204" pitchFamily="34" charset="0"/>
              </a:rPr>
              <a:t>!! </a:t>
            </a:r>
            <a:r>
              <a:rPr lang="en-CA" sz="2400" dirty="0" smtClean="0">
                <a:latin typeface="Arial" panose="020B0604020202020204" pitchFamily="34" charset="0"/>
                <a:cs typeface="Arial" panose="020B0604020202020204" pitchFamily="34" charset="0"/>
              </a:rPr>
              <a:t>May not be an issue in post-fire scenarios</a:t>
            </a:r>
            <a:endParaRPr lang="en-CA" sz="2400" dirty="0">
              <a:latin typeface="Arial" panose="020B0604020202020204" pitchFamily="34" charset="0"/>
              <a:cs typeface="Arial" panose="020B0604020202020204" pitchFamily="34" charset="0"/>
            </a:endParaRPr>
          </a:p>
          <a:p>
            <a:pPr>
              <a:spcBef>
                <a:spcPts val="0"/>
              </a:spcBef>
              <a:spcAft>
                <a:spcPts val="1000"/>
              </a:spcAft>
            </a:pPr>
            <a:r>
              <a:rPr lang="en-CA" sz="2400" dirty="0">
                <a:latin typeface="Arial" panose="020B0604020202020204" pitchFamily="34" charset="0"/>
                <a:cs typeface="Arial" panose="020B0604020202020204" pitchFamily="34" charset="0"/>
              </a:rPr>
              <a:t>100m from live </a:t>
            </a:r>
            <a:r>
              <a:rPr lang="en-CA" sz="2400" dirty="0" err="1" smtClean="0">
                <a:latin typeface="Arial" panose="020B0604020202020204" pitchFamily="34" charset="0"/>
                <a:cs typeface="Arial" panose="020B0604020202020204" pitchFamily="34" charset="0"/>
              </a:rPr>
              <a:t>Fd</a:t>
            </a:r>
            <a:r>
              <a:rPr lang="en-CA" sz="2400" dirty="0" smtClean="0">
                <a:latin typeface="Arial" panose="020B0604020202020204" pitchFamily="34" charset="0"/>
                <a:cs typeface="Arial" panose="020B0604020202020204" pitchFamily="34" charset="0"/>
              </a:rPr>
              <a:t>; optimize use of severely scorched sites for trap deployment</a:t>
            </a:r>
            <a:endParaRPr lang="en-CA" sz="2400" dirty="0">
              <a:latin typeface="Arial" panose="020B0604020202020204" pitchFamily="34" charset="0"/>
              <a:cs typeface="Arial" panose="020B0604020202020204" pitchFamily="34" charset="0"/>
            </a:endParaRPr>
          </a:p>
          <a:p>
            <a:pPr>
              <a:spcBef>
                <a:spcPts val="0"/>
              </a:spcBef>
              <a:spcAft>
                <a:spcPts val="1000"/>
              </a:spcAft>
            </a:pPr>
            <a:r>
              <a:rPr lang="en-CA" sz="2400" dirty="0">
                <a:latin typeface="Arial" panose="020B0604020202020204" pitchFamily="34" charset="0"/>
                <a:cs typeface="Arial" panose="020B0604020202020204" pitchFamily="34" charset="0"/>
              </a:rPr>
              <a:t>maintain bi-weekly</a:t>
            </a:r>
          </a:p>
          <a:p>
            <a:pPr>
              <a:spcBef>
                <a:spcPts val="0"/>
              </a:spcBef>
              <a:spcAft>
                <a:spcPts val="1000"/>
              </a:spcAft>
            </a:pPr>
            <a:r>
              <a:rPr lang="en-CA" sz="2400" dirty="0">
                <a:latin typeface="Arial" panose="020B0604020202020204" pitchFamily="34" charset="0"/>
                <a:cs typeface="Arial" panose="020B0604020202020204" pitchFamily="34" charset="0"/>
              </a:rPr>
              <a:t>new baits mid-June</a:t>
            </a:r>
          </a:p>
          <a:p>
            <a:pPr>
              <a:spcBef>
                <a:spcPts val="0"/>
              </a:spcBef>
              <a:spcAft>
                <a:spcPts val="1000"/>
              </a:spcAft>
            </a:pPr>
            <a:r>
              <a:rPr lang="en-CA" sz="2400" dirty="0">
                <a:latin typeface="Arial" panose="020B0604020202020204" pitchFamily="34" charset="0"/>
                <a:cs typeface="Arial" panose="020B0604020202020204" pitchFamily="34" charset="0"/>
              </a:rPr>
              <a:t>protect residual trees </a:t>
            </a:r>
            <a:r>
              <a:rPr lang="en-CA" sz="2400" dirty="0" smtClean="0">
                <a:latin typeface="Arial" panose="020B0604020202020204" pitchFamily="34" charset="0"/>
                <a:cs typeface="Arial" panose="020B0604020202020204" pitchFamily="34" charset="0"/>
              </a:rPr>
              <a:t>with</a:t>
            </a:r>
          </a:p>
          <a:p>
            <a:pPr marL="355600" indent="0">
              <a:spcBef>
                <a:spcPts val="0"/>
              </a:spcBef>
              <a:spcAft>
                <a:spcPts val="1000"/>
              </a:spcAft>
              <a:buNone/>
            </a:pPr>
            <a:r>
              <a:rPr lang="en-CA" sz="2400" dirty="0" smtClean="0">
                <a:latin typeface="Arial" panose="020B0604020202020204" pitchFamily="34" charset="0"/>
                <a:cs typeface="Arial" panose="020B0604020202020204" pitchFamily="34" charset="0"/>
              </a:rPr>
              <a:t>MCH (200m</a:t>
            </a:r>
            <a:r>
              <a:rPr lang="en-CA" sz="2400" dirty="0">
                <a:latin typeface="Arial" panose="020B0604020202020204" pitchFamily="34" charset="0"/>
                <a:cs typeface="Arial" panose="020B0604020202020204" pitchFamily="34" charset="0"/>
              </a:rPr>
              <a:t>) </a:t>
            </a:r>
          </a:p>
        </p:txBody>
      </p:sp>
      <p:pic>
        <p:nvPicPr>
          <p:cNvPr id="4" name="Content Placeholder 3" descr="1_DSC_3659 copy.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4499992" y="3707494"/>
            <a:ext cx="4550810" cy="3033873"/>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7" name="Rectangle 6"/>
          <p:cNvSpPr/>
          <p:nvPr/>
        </p:nvSpPr>
        <p:spPr>
          <a:xfrm>
            <a:off x="179512" y="332656"/>
            <a:ext cx="7704856" cy="523220"/>
          </a:xfrm>
          <a:prstGeom prst="rect">
            <a:avLst/>
          </a:prstGeom>
        </p:spPr>
        <p:txBody>
          <a:bodyPr wrap="square">
            <a:spAutoFit/>
          </a:bodyPr>
          <a:lstStyle/>
          <a:p>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with </a:t>
            </a: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funnel traps &amp; pheromones:</a:t>
            </a:r>
            <a:endParaRPr lang="en-CA" sz="2800" dirty="0"/>
          </a:p>
        </p:txBody>
      </p:sp>
      <p:pic>
        <p:nvPicPr>
          <p:cNvPr id="2" name="Picture 1"/>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l="7379" t="31456" r="31357" b="16634"/>
          <a:stretch/>
        </p:blipFill>
        <p:spPr>
          <a:xfrm>
            <a:off x="1643844" y="5450408"/>
            <a:ext cx="2031506" cy="1290959"/>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6" name="Rectangle 5"/>
          <p:cNvSpPr/>
          <p:nvPr/>
        </p:nvSpPr>
        <p:spPr>
          <a:xfrm>
            <a:off x="539552" y="6361850"/>
            <a:ext cx="1043876" cy="369332"/>
          </a:xfrm>
          <a:prstGeom prst="rect">
            <a:avLst/>
          </a:prstGeom>
        </p:spPr>
        <p:txBody>
          <a:bodyPr wrap="none">
            <a:spAutoFit/>
          </a:bodyPr>
          <a:lstStyle/>
          <a:p>
            <a:r>
              <a:rPr lang="en-CA" dirty="0" err="1" smtClean="0">
                <a:latin typeface="Arial" panose="020B0604020202020204" pitchFamily="34" charset="0"/>
                <a:cs typeface="Arial" panose="020B0604020202020204" pitchFamily="34" charset="0"/>
              </a:rPr>
              <a:t>Cleridae</a:t>
            </a:r>
            <a:endParaRPr lang="en-CA" dirty="0"/>
          </a:p>
        </p:txBody>
      </p:sp>
    </p:spTree>
    <p:extLst>
      <p:ext uri="{BB962C8B-B14F-4D97-AF65-F5344CB8AC3E}">
        <p14:creationId xmlns:p14="http://schemas.microsoft.com/office/powerpoint/2010/main" val="421248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8281" y="332656"/>
            <a:ext cx="7307487" cy="5416868"/>
          </a:xfrm>
          <a:prstGeom prst="rect">
            <a:avLst/>
          </a:prstGeom>
        </p:spPr>
        <p:txBody>
          <a:bodyPr wrap="square">
            <a:spAutoFit/>
          </a:bodyPr>
          <a:lstStyle/>
          <a:p>
            <a:pPr>
              <a:spcAft>
                <a:spcPts val="600"/>
              </a:spcAft>
            </a:pPr>
            <a:r>
              <a:rPr lang="en-CA" sz="2400" dirty="0">
                <a:latin typeface="Arial" panose="020B0604020202020204" pitchFamily="34" charset="0"/>
                <a:cs typeface="Arial" panose="020B0604020202020204" pitchFamily="34" charset="0"/>
              </a:rPr>
              <a:t>Development of management plans </a:t>
            </a:r>
            <a:r>
              <a:rPr lang="en-CA" sz="2400" dirty="0" smtClean="0">
                <a:latin typeface="Arial" panose="020B0604020202020204" pitchFamily="34" charset="0"/>
                <a:cs typeface="Arial" panose="020B0604020202020204" pitchFamily="34" charset="0"/>
              </a:rPr>
              <a:t>immediately following fire can </a:t>
            </a:r>
            <a:r>
              <a:rPr lang="en-CA" sz="2400" dirty="0">
                <a:latin typeface="Arial" panose="020B0604020202020204" pitchFamily="34" charset="0"/>
                <a:cs typeface="Arial" panose="020B0604020202020204" pitchFamily="34" charset="0"/>
              </a:rPr>
              <a:t>be </a:t>
            </a:r>
            <a:r>
              <a:rPr lang="en-CA" sz="2400" dirty="0" smtClean="0">
                <a:latin typeface="Arial" panose="020B0604020202020204" pitchFamily="34" charset="0"/>
                <a:cs typeface="Arial" panose="020B0604020202020204" pitchFamily="34" charset="0"/>
              </a:rPr>
              <a:t>difficult due </a:t>
            </a:r>
            <a:r>
              <a:rPr lang="en-CA" sz="2400" dirty="0">
                <a:latin typeface="Arial" panose="020B0604020202020204" pitchFamily="34" charset="0"/>
                <a:cs typeface="Arial" panose="020B0604020202020204" pitchFamily="34" charset="0"/>
              </a:rPr>
              <a:t>to the timing and uncertainty of many interacting </a:t>
            </a:r>
            <a:r>
              <a:rPr lang="en-CA" sz="2400" dirty="0" smtClean="0">
                <a:latin typeface="Arial" panose="020B0604020202020204" pitchFamily="34" charset="0"/>
                <a:cs typeface="Arial" panose="020B0604020202020204" pitchFamily="34" charset="0"/>
              </a:rPr>
              <a:t>factors.  It </a:t>
            </a:r>
            <a:r>
              <a:rPr lang="en-CA" sz="2400" dirty="0">
                <a:latin typeface="Arial" panose="020B0604020202020204" pitchFamily="34" charset="0"/>
                <a:cs typeface="Arial" panose="020B0604020202020204" pitchFamily="34" charset="0"/>
              </a:rPr>
              <a:t>is important to consider the </a:t>
            </a:r>
            <a:r>
              <a:rPr lang="en-CA" sz="24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multi-faceted ecological and economic aspects</a:t>
            </a:r>
            <a:r>
              <a:rPr lang="en-CA" sz="2400" dirty="0">
                <a:latin typeface="Arial" panose="020B0604020202020204" pitchFamily="34" charset="0"/>
                <a:cs typeface="Arial" panose="020B0604020202020204" pitchFamily="34" charset="0"/>
              </a:rPr>
              <a:t> </a:t>
            </a:r>
            <a:r>
              <a:rPr lang="en-CA" sz="2400" dirty="0" smtClean="0">
                <a:latin typeface="Arial" panose="020B0604020202020204" pitchFamily="34" charset="0"/>
                <a:cs typeface="Arial" panose="020B0604020202020204" pitchFamily="34" charset="0"/>
              </a:rPr>
              <a:t>of post-fire forest restoration </a:t>
            </a:r>
            <a:r>
              <a:rPr lang="en-CA" sz="2400" dirty="0">
                <a:latin typeface="Arial" panose="020B0604020202020204" pitchFamily="34" charset="0"/>
                <a:cs typeface="Arial" panose="020B0604020202020204" pitchFamily="34" charset="0"/>
              </a:rPr>
              <a:t>efforts in management plans</a:t>
            </a:r>
            <a:r>
              <a:rPr lang="en-CA" sz="2400" dirty="0" smtClean="0">
                <a:latin typeface="Arial" panose="020B0604020202020204" pitchFamily="34" charset="0"/>
                <a:cs typeface="Arial" panose="020B0604020202020204" pitchFamily="34" charset="0"/>
              </a:rPr>
              <a:t>.</a:t>
            </a:r>
          </a:p>
          <a:p>
            <a:pPr>
              <a:spcAft>
                <a:spcPts val="600"/>
              </a:spcAft>
            </a:pPr>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Predicting Douglas-fir post-fire mortality can be further confounded by </a:t>
            </a:r>
            <a:r>
              <a:rPr lang="en-CA" sz="24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bark beetle </a:t>
            </a:r>
            <a:r>
              <a:rPr lang="en-CA" sz="2400" dirty="0">
                <a:latin typeface="Arial" panose="020B0604020202020204" pitchFamily="34" charset="0"/>
                <a:cs typeface="Arial" panose="020B0604020202020204" pitchFamily="34" charset="0"/>
              </a:rPr>
              <a:t>attacks. Douglas-fir beetles </a:t>
            </a:r>
            <a:r>
              <a:rPr lang="en-CA" sz="2400" dirty="0" smtClean="0">
                <a:latin typeface="Arial" panose="020B0604020202020204" pitchFamily="34" charset="0"/>
                <a:cs typeface="Arial" panose="020B0604020202020204" pitchFamily="34" charset="0"/>
              </a:rPr>
              <a:t>rarely attack </a:t>
            </a:r>
            <a:r>
              <a:rPr lang="en-CA" sz="2400" dirty="0">
                <a:latin typeface="Arial" panose="020B0604020202020204" pitchFamily="34" charset="0"/>
                <a:cs typeface="Arial" panose="020B0604020202020204" pitchFamily="34" charset="0"/>
              </a:rPr>
              <a:t>trees smaller than </a:t>
            </a:r>
            <a:r>
              <a:rPr lang="en-CA" sz="2400" dirty="0" smtClean="0">
                <a:latin typeface="Arial" panose="020B0604020202020204" pitchFamily="34" charset="0"/>
                <a:cs typeface="Arial" panose="020B0604020202020204" pitchFamily="34" charset="0"/>
              </a:rPr>
              <a:t>25 DBH</a:t>
            </a:r>
            <a:r>
              <a:rPr lang="en-CA" sz="2400" dirty="0">
                <a:latin typeface="Arial" panose="020B0604020202020204" pitchFamily="34" charset="0"/>
                <a:cs typeface="Arial" panose="020B0604020202020204" pitchFamily="34" charset="0"/>
              </a:rPr>
              <a:t>. </a:t>
            </a:r>
            <a:r>
              <a:rPr lang="en-CA" sz="2400" dirty="0" smtClean="0">
                <a:latin typeface="Arial" panose="020B0604020202020204" pitchFamily="34" charset="0"/>
                <a:cs typeface="Arial" panose="020B0604020202020204" pitchFamily="34" charset="0"/>
              </a:rPr>
              <a:t> Therefore</a:t>
            </a:r>
            <a:r>
              <a:rPr lang="en-CA" sz="2400" dirty="0">
                <a:latin typeface="Arial" panose="020B0604020202020204" pitchFamily="34" charset="0"/>
                <a:cs typeface="Arial" panose="020B0604020202020204" pitchFamily="34" charset="0"/>
              </a:rPr>
              <a:t>, in burned areas with </a:t>
            </a:r>
            <a:r>
              <a:rPr lang="en-CA" sz="2400" dirty="0" smtClean="0">
                <a:latin typeface="Arial" panose="020B0604020202020204" pitchFamily="34" charset="0"/>
                <a:cs typeface="Arial" panose="020B0604020202020204" pitchFamily="34" charset="0"/>
              </a:rPr>
              <a:t>active Douglas-fir </a:t>
            </a:r>
            <a:r>
              <a:rPr lang="en-CA" sz="2400" dirty="0">
                <a:latin typeface="Arial" panose="020B0604020202020204" pitchFamily="34" charset="0"/>
                <a:cs typeface="Arial" panose="020B0604020202020204" pitchFamily="34" charset="0"/>
              </a:rPr>
              <a:t>beetle populations, large Douglas-fir trees that could have </a:t>
            </a:r>
            <a:r>
              <a:rPr lang="en-CA" sz="2400" dirty="0" smtClean="0">
                <a:latin typeface="Arial" panose="020B0604020202020204" pitchFamily="34" charset="0"/>
                <a:cs typeface="Arial" panose="020B0604020202020204" pitchFamily="34" charset="0"/>
              </a:rPr>
              <a:t>survived fire-injuries </a:t>
            </a:r>
            <a:r>
              <a:rPr lang="en-CA" sz="2400" dirty="0">
                <a:latin typeface="Arial" panose="020B0604020202020204" pitchFamily="34" charset="0"/>
                <a:cs typeface="Arial" panose="020B0604020202020204" pitchFamily="34" charset="0"/>
              </a:rPr>
              <a:t>alone are often attacked and killed</a:t>
            </a:r>
            <a:r>
              <a:rPr lang="en-CA" sz="2400" dirty="0" smtClean="0">
                <a:latin typeface="Arial" panose="020B0604020202020204" pitchFamily="34" charset="0"/>
                <a:cs typeface="Arial" panose="020B0604020202020204" pitchFamily="34" charset="0"/>
              </a:rPr>
              <a:t>.</a:t>
            </a:r>
            <a:endParaRPr lang="en-CA"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t="65581" b="15817"/>
          <a:stretch/>
        </p:blipFill>
        <p:spPr>
          <a:xfrm>
            <a:off x="1483537" y="5712226"/>
            <a:ext cx="7696976" cy="1073766"/>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l="83495"/>
          <a:stretch/>
        </p:blipFill>
        <p:spPr>
          <a:xfrm>
            <a:off x="0" y="44624"/>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5113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500"/>
                                        <p:tgtEl>
                                          <p:spTgt spid="2">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2467</TotalTime>
  <Words>2075</Words>
  <Application>Microsoft Office PowerPoint</Application>
  <PresentationFormat>On-screen Show (4:3)</PresentationFormat>
  <Paragraphs>260</Paragraphs>
  <Slides>32</Slides>
  <Notes>7</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Rev 1</dc:creator>
  <cp:lastModifiedBy>Card, Alan FLNR:EX</cp:lastModifiedBy>
  <cp:revision>214</cp:revision>
  <cp:lastPrinted>2017-09-14T17:00:49Z</cp:lastPrinted>
  <dcterms:created xsi:type="dcterms:W3CDTF">2017-09-05T14:19:56Z</dcterms:created>
  <dcterms:modified xsi:type="dcterms:W3CDTF">2017-09-22T19:11:00Z</dcterms:modified>
</cp:coreProperties>
</file>